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68" r:id="rId4"/>
    <p:sldId id="265" r:id="rId5"/>
    <p:sldId id="266" r:id="rId6"/>
    <p:sldId id="276" r:id="rId7"/>
    <p:sldId id="275" r:id="rId8"/>
    <p:sldId id="273" r:id="rId9"/>
    <p:sldId id="271" r:id="rId10"/>
    <p:sldId id="264" r:id="rId11"/>
    <p:sldId id="278" r:id="rId12"/>
    <p:sldId id="274" r:id="rId13"/>
    <p:sldId id="277" r:id="rId14"/>
    <p:sldId id="279" r:id="rId15"/>
    <p:sldId id="280" r:id="rId16"/>
    <p:sldId id="281" r:id="rId17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A9DCE"/>
    <a:srgbClr val="28607C"/>
    <a:srgbClr val="EC7D31"/>
    <a:srgbClr val="5E9F95"/>
    <a:srgbClr val="689F66"/>
    <a:srgbClr val="E9E7E9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5758FB7-9AC5-4552-8A53-C91805E547FA}" styleName="Stile con tema 1 - Colore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Stile con tema 1 - Colore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essuno stile, nessuna grigli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93" autoAdjust="0"/>
    <p:restoredTop sz="94660"/>
  </p:normalViewPr>
  <p:slideViewPr>
    <p:cSldViewPr snapToGrid="0">
      <p:cViewPr varScale="1">
        <p:scale>
          <a:sx n="89" d="100"/>
          <a:sy n="89" d="100"/>
        </p:scale>
        <p:origin x="317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3F1ADC6-C655-4F28-A076-7275F56C88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469E672B-872E-457A-975F-16F4B18864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0050A98-0365-4D39-B42F-F52F5FC8EB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5DD41-0F93-4932-9078-0A06D7E37391}" type="datetimeFigureOut">
              <a:rPr lang="it-IT" smtClean="0"/>
              <a:t>10/02/2022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E0C5C29-7947-4512-8055-CEFEE9CCBF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D8A6117-3AA3-4CE0-ACDE-E535F22C7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113855-AAE6-4858-AEFF-97E993DE568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031137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118CF85-0983-4768-96D2-CD30435A5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0E0E4744-8ACE-4FAA-9A6B-D23DA72278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9FB6D9C-492A-449F-900F-C7A6EAD201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5DD41-0F93-4932-9078-0A06D7E37391}" type="datetimeFigureOut">
              <a:rPr lang="it-IT" smtClean="0"/>
              <a:t>10/02/2022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D4C19D1-7AF8-4D28-933A-D47D12BDB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8F9165E-4AC2-4C51-9A18-2C8342DE60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113855-AAE6-4858-AEFF-97E993DE568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710080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437485A7-531E-4550-A468-CF639CB492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1AB53CCE-E376-4EC8-9CDA-79883A2B4F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7EBE731-D5E0-447B-B761-A28839D192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5DD41-0F93-4932-9078-0A06D7E37391}" type="datetimeFigureOut">
              <a:rPr lang="it-IT" smtClean="0"/>
              <a:t>10/02/2022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AF13D90-6A37-4F29-A25B-413FFB70B0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D30A3FD-7A92-4B56-BF03-58FAA4CFA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113855-AAE6-4858-AEFF-97E993DE568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349206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4277EAB-1FAB-48A1-9CB8-70E9DE4FE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1D2BCC2-E62C-45D9-ADCA-532AA29935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85C4EBF-4E63-45DA-BCAD-14F2D14707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5DD41-0F93-4932-9078-0A06D7E37391}" type="datetimeFigureOut">
              <a:rPr lang="it-IT" smtClean="0"/>
              <a:t>10/02/2022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7E67DCE-10D6-4669-A34A-8B8DDD38F7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359B7E7-2B82-452F-B2B0-2CBF725363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113855-AAE6-4858-AEFF-97E993DE568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931601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B8B10F6-F8CF-46E2-B55A-D212A5FFDD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10AB5113-6556-40BE-AB8A-EBBF936514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39596BB-943C-49ED-BFC0-04DA1944CB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5DD41-0F93-4932-9078-0A06D7E37391}" type="datetimeFigureOut">
              <a:rPr lang="it-IT" smtClean="0"/>
              <a:t>10/02/2022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B24ABB6-F5E3-4A25-A5B3-ED5A58B471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171E60D-F097-4CAE-823E-68DA1C5C7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113855-AAE6-4858-AEFF-97E993DE568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939403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BBA157B-1D4A-48F9-A181-9D161431B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E565856-23C1-4A66-8443-49043682C8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A7BD2C00-B188-4258-B32C-632AC028D6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EC6B8DF5-F8D8-45DE-83D8-86DAB69BBE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5DD41-0F93-4932-9078-0A06D7E37391}" type="datetimeFigureOut">
              <a:rPr lang="it-IT" smtClean="0"/>
              <a:t>10/02/2022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4A9E62DB-908F-4622-B6F7-87E44AC307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90E9BDBC-D165-4AE7-A945-824FFBB6BE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113855-AAE6-4858-AEFF-97E993DE568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217890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D66C7C8-A143-4C3F-911D-332E8BEAD8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499A9A4-953A-4C3D-9F99-DE6A5FCA5B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057E8EA7-5CE0-42E7-BDD0-0FD97A3B7C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6E4FD151-BDC9-4C85-BD6E-FAA0912109B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A841D4E1-56C1-43A8-A606-C4727A7D5C2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3EB719F8-9411-41FA-ABE2-7150DA891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5DD41-0F93-4932-9078-0A06D7E37391}" type="datetimeFigureOut">
              <a:rPr lang="it-IT" smtClean="0"/>
              <a:t>10/02/2022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3814A43B-E971-4487-934B-3A8F440168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90044BCB-D6BF-4B89-9A77-A8CBF8E57E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113855-AAE6-4858-AEFF-97E993DE568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77185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BBE9DFA-0787-406B-B667-2CB7E7838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6BF47CC8-8FD0-4042-97AB-8213A1438C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5DD41-0F93-4932-9078-0A06D7E37391}" type="datetimeFigureOut">
              <a:rPr lang="it-IT" smtClean="0"/>
              <a:t>10/02/2022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CA0F0035-FA05-44E9-8092-67424F7151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DDCCD756-A434-4706-A87A-606B31C70F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113855-AAE6-4858-AEFF-97E993DE568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741373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EB38F315-58E6-42D2-8EE3-6281300969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5DD41-0F93-4932-9078-0A06D7E37391}" type="datetimeFigureOut">
              <a:rPr lang="it-IT" smtClean="0"/>
              <a:t>10/02/2022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9CE6877D-E3C5-49FE-B1C3-AA54522F3C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AAB2BBD-EABC-4692-970A-6664DFA1D7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113855-AAE6-4858-AEFF-97E993DE568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359139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C36DFF9-BC4E-43EA-8806-066E834A1F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D0E2C2F-342C-41D2-80E2-0DA9BECADA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CA58C97B-B20D-4DB1-9381-48F4E3232F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EB07B538-4469-421D-9350-7C6BD6B042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5DD41-0F93-4932-9078-0A06D7E37391}" type="datetimeFigureOut">
              <a:rPr lang="it-IT" smtClean="0"/>
              <a:t>10/02/2022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D4E5244E-DF12-4569-BE85-2FC3FD6093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FFAFE708-6516-49AF-989B-DA2F0A7143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113855-AAE6-4858-AEFF-97E993DE568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346848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635FB05-4259-454A-A672-6B2A52379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1B71F771-CD68-4A62-A11D-2DE40441C84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0542C400-45BB-4696-A494-371FBCA9A7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06243BE8-F34C-4E94-9967-492D3B156D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5DD41-0F93-4932-9078-0A06D7E37391}" type="datetimeFigureOut">
              <a:rPr lang="it-IT" smtClean="0"/>
              <a:t>10/02/2022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240126C6-DAA0-49BA-9FC4-B9EC1DF91D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4B582BA9-7883-4DFF-A541-BC26300BDD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113855-AAE6-4858-AEFF-97E993DE568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358722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56EAD013-BC74-474D-A22A-6E9E3770B6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2DCBE781-BAF1-488A-BF61-A37CCA83F9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4E52662-8367-47F3-B743-06FB00CF798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75DD41-0F93-4932-9078-0A06D7E37391}" type="datetimeFigureOut">
              <a:rPr lang="it-IT" smtClean="0"/>
              <a:t>10/02/2022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621D550-4717-469F-AE7B-ECA00BBE67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16B2E25-01D6-4B08-A91E-61725EED06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113855-AAE6-4858-AEFF-97E993DE568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618421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18.jpeg"/><Relationship Id="rId7" Type="http://schemas.openxmlformats.org/officeDocument/2006/relationships/image" Target="../media/image2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eg"/><Relationship Id="rId3" Type="http://schemas.openxmlformats.org/officeDocument/2006/relationships/image" Target="../media/image26.jpeg"/><Relationship Id="rId7" Type="http://schemas.openxmlformats.org/officeDocument/2006/relationships/image" Target="../media/image30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jpeg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ultralytics/yolov5/releases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ultralytics/yolov5/issues/303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hyperlink" Target="http://awe.fri.uni-lj.si/papers/fg_ear_2017.pdf" TargetMode="External"/><Relationship Id="rId7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AC8EEB0F-BA72-49AC-956F-331B60FDE7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C57E355-5DA7-4B52-8686-58CC54E494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227" r="-1" b="-1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1BE70332-ECAF-47BB-8C7B-BD049452F6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0337" y="875758"/>
            <a:ext cx="5219885" cy="5109539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716D9361-A35A-4DC8-AAB9-04FD2D6FEE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1986" y="673591"/>
            <a:ext cx="5565913" cy="5415406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noFill/>
          <a:ln w="19050">
            <a:solidFill>
              <a:srgbClr val="FFFFFF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87FC31AD-FBB3-4219-A758-D6F7594A0A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7734" y="1041621"/>
            <a:ext cx="4953365" cy="4801521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solidFill>
            <a:schemeClr val="bg2">
              <a:tint val="95000"/>
              <a:satMod val="1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Meiryo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36DC16F5-AA12-41C5-ABD8-B73B3CB2F6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16871" y="1685677"/>
            <a:ext cx="4181444" cy="2362673"/>
          </a:xfrm>
        </p:spPr>
        <p:txBody>
          <a:bodyPr anchor="b">
            <a:normAutofit/>
          </a:bodyPr>
          <a:lstStyle/>
          <a:p>
            <a:r>
              <a:rPr lang="it-IT" sz="5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Ear</a:t>
            </a:r>
            <a:r>
              <a:rPr lang="it-IT" sz="5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it-IT" sz="5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Verification</a:t>
            </a:r>
            <a:endParaRPr lang="it-IT" sz="5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Sottotitolo 4">
            <a:extLst>
              <a:ext uri="{FF2B5EF4-FFF2-40B4-BE49-F238E27FC236}">
                <a16:creationId xmlns:a16="http://schemas.microsoft.com/office/drawing/2014/main" id="{0DEB8037-3088-48F1-A0F0-C8DF4C9070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65648" y="4202811"/>
            <a:ext cx="3283888" cy="816301"/>
          </a:xfrm>
        </p:spPr>
        <p:txBody>
          <a:bodyPr anchor="t">
            <a:normAutofit/>
          </a:bodyPr>
          <a:lstStyle/>
          <a:p>
            <a:r>
              <a:rPr lang="it-IT">
                <a:solidFill>
                  <a:schemeClr val="tx1">
                    <a:lumMod val="75000"/>
                    <a:lumOff val="25000"/>
                  </a:schemeClr>
                </a:solidFill>
              </a:rPr>
              <a:t>With pre-trained neural networks</a:t>
            </a:r>
          </a:p>
        </p:txBody>
      </p:sp>
    </p:spTree>
    <p:extLst>
      <p:ext uri="{BB962C8B-B14F-4D97-AF65-F5344CB8AC3E}">
        <p14:creationId xmlns:p14="http://schemas.microsoft.com/office/powerpoint/2010/main" val="1889601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Picture 6">
            <a:extLst>
              <a:ext uri="{FF2B5EF4-FFF2-40B4-BE49-F238E27FC236}">
                <a16:creationId xmlns:a16="http://schemas.microsoft.com/office/drawing/2014/main" id="{E0FB401A-C0DC-4872-856C-02C65B39264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t="6250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  <a:noFill/>
        </p:spPr>
      </p:pic>
      <p:sp>
        <p:nvSpPr>
          <p:cNvPr id="134" name="Rettangolo 133">
            <a:extLst>
              <a:ext uri="{FF2B5EF4-FFF2-40B4-BE49-F238E27FC236}">
                <a16:creationId xmlns:a16="http://schemas.microsoft.com/office/drawing/2014/main" id="{A74E6ECB-4C5F-490C-8690-ECFFF5B7FBB0}"/>
              </a:ext>
            </a:extLst>
          </p:cNvPr>
          <p:cNvSpPr/>
          <p:nvPr/>
        </p:nvSpPr>
        <p:spPr>
          <a:xfrm>
            <a:off x="0" y="653111"/>
            <a:ext cx="200025" cy="639093"/>
          </a:xfrm>
          <a:prstGeom prst="rect">
            <a:avLst/>
          </a:prstGeom>
          <a:solidFill>
            <a:srgbClr val="4A9DCE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5E9F95"/>
              </a:solidFill>
            </a:endParaRPr>
          </a:p>
        </p:txBody>
      </p:sp>
      <p:sp>
        <p:nvSpPr>
          <p:cNvPr id="214" name="Rettangolo 213">
            <a:extLst>
              <a:ext uri="{FF2B5EF4-FFF2-40B4-BE49-F238E27FC236}">
                <a16:creationId xmlns:a16="http://schemas.microsoft.com/office/drawing/2014/main" id="{18351C38-37F1-45F6-86D3-FF0271B2C448}"/>
              </a:ext>
            </a:extLst>
          </p:cNvPr>
          <p:cNvSpPr/>
          <p:nvPr/>
        </p:nvSpPr>
        <p:spPr>
          <a:xfrm>
            <a:off x="262201" y="653111"/>
            <a:ext cx="162919" cy="639093"/>
          </a:xfrm>
          <a:prstGeom prst="rect">
            <a:avLst/>
          </a:prstGeom>
          <a:solidFill>
            <a:srgbClr val="4A9DCE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5E9F95"/>
              </a:solidFill>
            </a:endParaRPr>
          </a:p>
        </p:txBody>
      </p:sp>
      <p:sp>
        <p:nvSpPr>
          <p:cNvPr id="215" name="Rettangolo 214">
            <a:extLst>
              <a:ext uri="{FF2B5EF4-FFF2-40B4-BE49-F238E27FC236}">
                <a16:creationId xmlns:a16="http://schemas.microsoft.com/office/drawing/2014/main" id="{F10D202C-D2F2-4F09-942D-78D4396AE893}"/>
              </a:ext>
            </a:extLst>
          </p:cNvPr>
          <p:cNvSpPr/>
          <p:nvPr/>
        </p:nvSpPr>
        <p:spPr>
          <a:xfrm>
            <a:off x="487297" y="653111"/>
            <a:ext cx="115064" cy="639093"/>
          </a:xfrm>
          <a:prstGeom prst="rect">
            <a:avLst/>
          </a:prstGeom>
          <a:solidFill>
            <a:srgbClr val="4A9DCE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rgbClr val="5E9F95"/>
              </a:solidFill>
            </a:endParaRPr>
          </a:p>
        </p:txBody>
      </p:sp>
      <p:sp>
        <p:nvSpPr>
          <p:cNvPr id="208" name="Titolo 1">
            <a:extLst>
              <a:ext uri="{FF2B5EF4-FFF2-40B4-BE49-F238E27FC236}">
                <a16:creationId xmlns:a16="http://schemas.microsoft.com/office/drawing/2014/main" id="{BC45B76C-B315-4CFB-83E0-257DBF0C7695}"/>
              </a:ext>
            </a:extLst>
          </p:cNvPr>
          <p:cNvSpPr txBox="1">
            <a:spLocks/>
          </p:cNvSpPr>
          <p:nvPr/>
        </p:nvSpPr>
        <p:spPr>
          <a:xfrm>
            <a:off x="602360" y="484939"/>
            <a:ext cx="8379713" cy="951874"/>
          </a:xfrm>
          <a:prstGeom prst="rect">
            <a:avLst/>
          </a:prstGeom>
          <a:solidFill>
            <a:schemeClr val="bg1"/>
          </a:solidFill>
          <a:effectLst>
            <a:outerShdw blurRad="292100" dist="38100" dir="2700000" algn="tl" rotWithShape="0">
              <a:prstClr val="black">
                <a:alpha val="22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it-IT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Motion </a:t>
            </a:r>
            <a:r>
              <a:rPr lang="it-IT" sz="3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Detection</a:t>
            </a:r>
            <a:endParaRPr lang="it-IT" sz="3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5" name="Rettangolo 134">
            <a:extLst>
              <a:ext uri="{FF2B5EF4-FFF2-40B4-BE49-F238E27FC236}">
                <a16:creationId xmlns:a16="http://schemas.microsoft.com/office/drawing/2014/main" id="{D235BEF8-3A81-4212-8317-E3FF1E72AAF6}"/>
              </a:ext>
            </a:extLst>
          </p:cNvPr>
          <p:cNvSpPr/>
          <p:nvPr/>
        </p:nvSpPr>
        <p:spPr>
          <a:xfrm>
            <a:off x="602361" y="6543675"/>
            <a:ext cx="10987277" cy="57150"/>
          </a:xfrm>
          <a:prstGeom prst="rect">
            <a:avLst/>
          </a:prstGeom>
          <a:solidFill>
            <a:srgbClr val="4A9DCE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6" name="Segnaposto contenuto 2">
            <a:extLst>
              <a:ext uri="{FF2B5EF4-FFF2-40B4-BE49-F238E27FC236}">
                <a16:creationId xmlns:a16="http://schemas.microsoft.com/office/drawing/2014/main" id="{62F1C696-CE96-4C79-B236-CB20E1DC42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2362" y="1815620"/>
            <a:ext cx="8379713" cy="4520308"/>
          </a:xfrm>
          <a:solidFill>
            <a:schemeClr val="bg1"/>
          </a:solidFill>
          <a:effectLst>
            <a:outerShdw blurRad="292100" dist="38100" dir="2700000" algn="tl" rotWithShape="0">
              <a:prstClr val="black">
                <a:alpha val="22000"/>
              </a:prstClr>
            </a:outerShdw>
          </a:effectLst>
        </p:spPr>
        <p:txBody>
          <a:bodyPr lIns="144000" tIns="144000" rIns="144000" bIns="144000" anchor="t">
            <a:normAutofit/>
          </a:bodyPr>
          <a:lstStyle/>
          <a:p>
            <a:r>
              <a:rPr lang="it-IT" sz="2400" dirty="0" err="1">
                <a:solidFill>
                  <a:srgbClr val="28607C"/>
                </a:solidFill>
              </a:rPr>
              <a:t>Avoid</a:t>
            </a:r>
            <a:r>
              <a:rPr lang="it-IT" sz="2400" dirty="0">
                <a:solidFill>
                  <a:srgbClr val="28607C"/>
                </a:solidFill>
              </a:rPr>
              <a:t> </a:t>
            </a:r>
            <a:r>
              <a:rPr lang="it-IT" sz="2400" dirty="0" err="1">
                <a:solidFill>
                  <a:srgbClr val="28607C"/>
                </a:solidFill>
              </a:rPr>
              <a:t>triggering</a:t>
            </a:r>
            <a:r>
              <a:rPr lang="it-IT" sz="2400" dirty="0">
                <a:solidFill>
                  <a:srgbClr val="28607C"/>
                </a:solidFill>
              </a:rPr>
              <a:t> the </a:t>
            </a:r>
            <a:r>
              <a:rPr lang="it-IT" sz="2400" dirty="0" err="1">
                <a:solidFill>
                  <a:srgbClr val="28607C"/>
                </a:solidFill>
              </a:rPr>
              <a:t>neural</a:t>
            </a:r>
            <a:r>
              <a:rPr lang="it-IT" sz="2400" dirty="0">
                <a:solidFill>
                  <a:srgbClr val="28607C"/>
                </a:solidFill>
              </a:rPr>
              <a:t> network </a:t>
            </a:r>
            <a:r>
              <a:rPr lang="it-IT" sz="2400" dirty="0" err="1">
                <a:solidFill>
                  <a:srgbClr val="28607C"/>
                </a:solidFill>
              </a:rPr>
              <a:t>at</a:t>
            </a:r>
            <a:r>
              <a:rPr lang="it-IT" sz="2400" dirty="0">
                <a:solidFill>
                  <a:srgbClr val="28607C"/>
                </a:solidFill>
              </a:rPr>
              <a:t> </a:t>
            </a:r>
            <a:r>
              <a:rPr lang="it-IT" sz="2400" dirty="0" err="1">
                <a:solidFill>
                  <a:srgbClr val="28607C"/>
                </a:solidFill>
              </a:rPr>
              <a:t>each</a:t>
            </a:r>
            <a:r>
              <a:rPr lang="it-IT" sz="2400" dirty="0">
                <a:solidFill>
                  <a:srgbClr val="28607C"/>
                </a:solidFill>
              </a:rPr>
              <a:t> frame</a:t>
            </a:r>
          </a:p>
          <a:p>
            <a:r>
              <a:rPr lang="it-IT" sz="2400" dirty="0" err="1">
                <a:solidFill>
                  <a:srgbClr val="28607C"/>
                </a:solidFill>
              </a:rPr>
              <a:t>Given</a:t>
            </a:r>
            <a:r>
              <a:rPr lang="it-IT" sz="2400" dirty="0">
                <a:solidFill>
                  <a:srgbClr val="28607C"/>
                </a:solidFill>
              </a:rPr>
              <a:t> </a:t>
            </a:r>
            <a:r>
              <a:rPr lang="it-IT" sz="2400" dirty="0" err="1">
                <a:solidFill>
                  <a:srgbClr val="28607C"/>
                </a:solidFill>
              </a:rPr>
              <a:t>two</a:t>
            </a:r>
            <a:r>
              <a:rPr lang="it-IT" sz="2400" dirty="0">
                <a:solidFill>
                  <a:srgbClr val="28607C"/>
                </a:solidFill>
              </a:rPr>
              <a:t> consecutive frames, compute </a:t>
            </a:r>
            <a:r>
              <a:rPr lang="it-IT" sz="2400" dirty="0" err="1">
                <a:solidFill>
                  <a:srgbClr val="28607C"/>
                </a:solidFill>
              </a:rPr>
              <a:t>their</a:t>
            </a:r>
            <a:r>
              <a:rPr lang="it-IT" sz="2400" dirty="0">
                <a:solidFill>
                  <a:srgbClr val="28607C"/>
                </a:solidFill>
              </a:rPr>
              <a:t> </a:t>
            </a:r>
            <a:r>
              <a:rPr lang="it-IT" sz="2400" dirty="0" err="1">
                <a:solidFill>
                  <a:srgbClr val="28607C"/>
                </a:solidFill>
              </a:rPr>
              <a:t>difference</a:t>
            </a:r>
            <a:endParaRPr lang="it-IT" sz="2400" dirty="0">
              <a:solidFill>
                <a:srgbClr val="28607C"/>
              </a:solidFill>
            </a:endParaRPr>
          </a:p>
          <a:p>
            <a:pPr lvl="1"/>
            <a:r>
              <a:rPr lang="it-IT" sz="2000" dirty="0">
                <a:solidFill>
                  <a:srgbClr val="28607C"/>
                </a:solidFill>
              </a:rPr>
              <a:t>The common part </a:t>
            </a:r>
            <a:r>
              <a:rPr lang="it-IT" sz="2000" dirty="0" err="1">
                <a:solidFill>
                  <a:srgbClr val="28607C"/>
                </a:solidFill>
              </a:rPr>
              <a:t>is</a:t>
            </a:r>
            <a:r>
              <a:rPr lang="it-IT" sz="2000" dirty="0">
                <a:solidFill>
                  <a:srgbClr val="28607C"/>
                </a:solidFill>
              </a:rPr>
              <a:t> black</a:t>
            </a:r>
          </a:p>
          <a:p>
            <a:pPr lvl="1"/>
            <a:r>
              <a:rPr lang="it-IT" sz="2000" dirty="0">
                <a:solidFill>
                  <a:srgbClr val="28607C"/>
                </a:solidFill>
              </a:rPr>
              <a:t>The </a:t>
            </a:r>
            <a:r>
              <a:rPr lang="it-IT" sz="2000" dirty="0" err="1">
                <a:solidFill>
                  <a:srgbClr val="28607C"/>
                </a:solidFill>
              </a:rPr>
              <a:t>different</a:t>
            </a:r>
            <a:r>
              <a:rPr lang="it-IT" sz="2000" dirty="0">
                <a:solidFill>
                  <a:srgbClr val="28607C"/>
                </a:solidFill>
              </a:rPr>
              <a:t> part </a:t>
            </a:r>
            <a:r>
              <a:rPr lang="it-IT" sz="2000" dirty="0" err="1">
                <a:solidFill>
                  <a:srgbClr val="28607C"/>
                </a:solidFill>
              </a:rPr>
              <a:t>is</a:t>
            </a:r>
            <a:r>
              <a:rPr lang="it-IT" sz="2000" dirty="0">
                <a:solidFill>
                  <a:srgbClr val="28607C"/>
                </a:solidFill>
              </a:rPr>
              <a:t> white</a:t>
            </a:r>
          </a:p>
          <a:p>
            <a:r>
              <a:rPr lang="it-IT" sz="2400" dirty="0" err="1">
                <a:solidFill>
                  <a:srgbClr val="28607C"/>
                </a:solidFill>
              </a:rPr>
              <a:t>If</a:t>
            </a:r>
            <a:r>
              <a:rPr lang="it-IT" sz="2400" dirty="0">
                <a:solidFill>
                  <a:srgbClr val="28607C"/>
                </a:solidFill>
              </a:rPr>
              <a:t> the white area </a:t>
            </a:r>
            <a:r>
              <a:rPr lang="it-IT" sz="2400" dirty="0" err="1">
                <a:solidFill>
                  <a:srgbClr val="28607C"/>
                </a:solidFill>
              </a:rPr>
              <a:t>is</a:t>
            </a:r>
            <a:r>
              <a:rPr lang="it-IT" sz="2400" dirty="0">
                <a:solidFill>
                  <a:srgbClr val="28607C"/>
                </a:solidFill>
              </a:rPr>
              <a:t> </a:t>
            </a:r>
            <a:r>
              <a:rPr lang="it-IT" sz="2400" dirty="0" err="1">
                <a:solidFill>
                  <a:srgbClr val="28607C"/>
                </a:solidFill>
              </a:rPr>
              <a:t>below</a:t>
            </a:r>
            <a:r>
              <a:rPr lang="it-IT" sz="2400" dirty="0">
                <a:solidFill>
                  <a:srgbClr val="28607C"/>
                </a:solidFill>
              </a:rPr>
              <a:t> a </a:t>
            </a:r>
            <a:r>
              <a:rPr lang="it-IT" sz="2400" dirty="0" err="1">
                <a:solidFill>
                  <a:srgbClr val="28607C"/>
                </a:solidFill>
              </a:rPr>
              <a:t>certain</a:t>
            </a:r>
            <a:r>
              <a:rPr lang="it-IT" sz="2400" dirty="0">
                <a:solidFill>
                  <a:srgbClr val="28607C"/>
                </a:solidFill>
              </a:rPr>
              <a:t> </a:t>
            </a:r>
            <a:r>
              <a:rPr lang="it-IT" sz="2400" dirty="0" err="1">
                <a:solidFill>
                  <a:srgbClr val="28607C"/>
                </a:solidFill>
              </a:rPr>
              <a:t>threshold</a:t>
            </a:r>
            <a:r>
              <a:rPr lang="it-IT" sz="2400" dirty="0">
                <a:solidFill>
                  <a:srgbClr val="28607C"/>
                </a:solidFill>
              </a:rPr>
              <a:t>, the camera </a:t>
            </a:r>
            <a:r>
              <a:rPr lang="it-IT" sz="2400" dirty="0" err="1">
                <a:solidFill>
                  <a:srgbClr val="28607C"/>
                </a:solidFill>
              </a:rPr>
              <a:t>is</a:t>
            </a:r>
            <a:r>
              <a:rPr lang="it-IT" sz="2400" dirty="0">
                <a:solidFill>
                  <a:srgbClr val="28607C"/>
                </a:solidFill>
              </a:rPr>
              <a:t> </a:t>
            </a:r>
            <a:r>
              <a:rPr lang="it-IT" sz="2400" dirty="0" err="1">
                <a:solidFill>
                  <a:srgbClr val="28607C"/>
                </a:solidFill>
              </a:rPr>
              <a:t>stable</a:t>
            </a:r>
            <a:endParaRPr lang="it-IT" sz="2400" dirty="0">
              <a:solidFill>
                <a:srgbClr val="28607C"/>
              </a:solidFill>
            </a:endParaRPr>
          </a:p>
          <a:p>
            <a:pPr lvl="1"/>
            <a:r>
              <a:rPr lang="it-IT" sz="2000" dirty="0">
                <a:solidFill>
                  <a:srgbClr val="28607C"/>
                </a:solidFill>
              </a:rPr>
              <a:t>The app can </a:t>
            </a:r>
            <a:r>
              <a:rPr lang="it-IT" sz="2000" dirty="0" err="1">
                <a:solidFill>
                  <a:srgbClr val="28607C"/>
                </a:solidFill>
              </a:rPr>
              <a:t>now</a:t>
            </a:r>
            <a:r>
              <a:rPr lang="it-IT" sz="2000" dirty="0">
                <a:solidFill>
                  <a:srgbClr val="28607C"/>
                </a:solidFill>
              </a:rPr>
              <a:t> trigger </a:t>
            </a:r>
            <a:r>
              <a:rPr lang="it-IT" sz="2000" dirty="0" err="1">
                <a:solidFill>
                  <a:srgbClr val="28607C"/>
                </a:solidFill>
              </a:rPr>
              <a:t>Yolo</a:t>
            </a:r>
            <a:r>
              <a:rPr lang="it-IT" sz="2000" dirty="0">
                <a:solidFill>
                  <a:srgbClr val="28607C"/>
                </a:solidFill>
              </a:rPr>
              <a:t> to </a:t>
            </a:r>
            <a:r>
              <a:rPr lang="it-IT" sz="2000" dirty="0" err="1">
                <a:solidFill>
                  <a:srgbClr val="28607C"/>
                </a:solidFill>
              </a:rPr>
              <a:t>perform</a:t>
            </a:r>
            <a:r>
              <a:rPr lang="it-IT" sz="2000" dirty="0">
                <a:solidFill>
                  <a:srgbClr val="28607C"/>
                </a:solidFill>
              </a:rPr>
              <a:t> an </a:t>
            </a:r>
            <a:r>
              <a:rPr lang="it-IT" sz="2000" dirty="0" err="1">
                <a:solidFill>
                  <a:srgbClr val="28607C"/>
                </a:solidFill>
              </a:rPr>
              <a:t>object</a:t>
            </a:r>
            <a:r>
              <a:rPr lang="it-IT" sz="2000" dirty="0">
                <a:solidFill>
                  <a:srgbClr val="28607C"/>
                </a:solidFill>
              </a:rPr>
              <a:t> </a:t>
            </a:r>
            <a:r>
              <a:rPr lang="it-IT" sz="2000" dirty="0" err="1">
                <a:solidFill>
                  <a:srgbClr val="28607C"/>
                </a:solidFill>
              </a:rPr>
              <a:t>detection</a:t>
            </a:r>
            <a:endParaRPr lang="it-IT" sz="2000" dirty="0">
              <a:solidFill>
                <a:srgbClr val="28607C"/>
              </a:solidFill>
            </a:endParaRPr>
          </a:p>
          <a:p>
            <a:r>
              <a:rPr lang="it-IT" sz="2400" dirty="0" err="1">
                <a:solidFill>
                  <a:srgbClr val="28607C"/>
                </a:solidFill>
              </a:rPr>
              <a:t>Advantages</a:t>
            </a:r>
            <a:endParaRPr lang="it-IT" sz="2400" dirty="0">
              <a:solidFill>
                <a:srgbClr val="28607C"/>
              </a:solidFill>
            </a:endParaRPr>
          </a:p>
          <a:p>
            <a:pPr lvl="1"/>
            <a:r>
              <a:rPr lang="it-IT" sz="2000" dirty="0" err="1">
                <a:solidFill>
                  <a:srgbClr val="28607C"/>
                </a:solidFill>
              </a:rPr>
              <a:t>Increased</a:t>
            </a:r>
            <a:r>
              <a:rPr lang="it-IT" sz="2000" dirty="0">
                <a:solidFill>
                  <a:srgbClr val="28607C"/>
                </a:solidFill>
              </a:rPr>
              <a:t> </a:t>
            </a:r>
            <a:r>
              <a:rPr lang="it-IT" sz="2000" dirty="0" err="1">
                <a:solidFill>
                  <a:srgbClr val="28607C"/>
                </a:solidFill>
              </a:rPr>
              <a:t>framerate</a:t>
            </a:r>
            <a:endParaRPr lang="it-IT" sz="2000" dirty="0">
              <a:solidFill>
                <a:srgbClr val="28607C"/>
              </a:solidFill>
            </a:endParaRPr>
          </a:p>
          <a:p>
            <a:pPr lvl="1"/>
            <a:r>
              <a:rPr lang="it-IT" sz="2000" dirty="0" err="1">
                <a:solidFill>
                  <a:srgbClr val="28607C"/>
                </a:solidFill>
              </a:rPr>
              <a:t>Avoid</a:t>
            </a:r>
            <a:r>
              <a:rPr lang="it-IT" sz="2000" dirty="0">
                <a:solidFill>
                  <a:srgbClr val="28607C"/>
                </a:solidFill>
              </a:rPr>
              <a:t> </a:t>
            </a:r>
            <a:r>
              <a:rPr lang="it-IT" sz="2000" dirty="0" err="1">
                <a:solidFill>
                  <a:srgbClr val="28607C"/>
                </a:solidFill>
              </a:rPr>
              <a:t>useless</a:t>
            </a:r>
            <a:r>
              <a:rPr lang="it-IT" sz="2000" dirty="0">
                <a:solidFill>
                  <a:srgbClr val="28607C"/>
                </a:solidFill>
              </a:rPr>
              <a:t> processing of </a:t>
            </a:r>
            <a:r>
              <a:rPr lang="it-IT" sz="2000" dirty="0" err="1">
                <a:solidFill>
                  <a:srgbClr val="28607C"/>
                </a:solidFill>
              </a:rPr>
              <a:t>blurred</a:t>
            </a:r>
            <a:r>
              <a:rPr lang="it-IT" sz="2000" dirty="0">
                <a:solidFill>
                  <a:srgbClr val="28607C"/>
                </a:solidFill>
              </a:rPr>
              <a:t> images</a:t>
            </a:r>
          </a:p>
        </p:txBody>
      </p:sp>
      <p:pic>
        <p:nvPicPr>
          <p:cNvPr id="48" name="Immagine 47">
            <a:extLst>
              <a:ext uri="{FF2B5EF4-FFF2-40B4-BE49-F238E27FC236}">
                <a16:creationId xmlns:a16="http://schemas.microsoft.com/office/drawing/2014/main" id="{E0365450-071F-4816-9FF2-E439CBAE33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85" b="-3"/>
          <a:stretch/>
        </p:blipFill>
        <p:spPr>
          <a:xfrm>
            <a:off x="9295158" y="1831851"/>
            <a:ext cx="2294480" cy="229448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2" name="Segnaposto contenuto 2">
            <a:extLst>
              <a:ext uri="{FF2B5EF4-FFF2-40B4-BE49-F238E27FC236}">
                <a16:creationId xmlns:a16="http://schemas.microsoft.com/office/drawing/2014/main" id="{ED248789-2D96-470B-B831-DD58A8AD40FB}"/>
              </a:ext>
            </a:extLst>
          </p:cNvPr>
          <p:cNvSpPr txBox="1">
            <a:spLocks/>
          </p:cNvSpPr>
          <p:nvPr/>
        </p:nvSpPr>
        <p:spPr>
          <a:xfrm>
            <a:off x="9295158" y="4215019"/>
            <a:ext cx="2294480" cy="238125"/>
          </a:xfrm>
          <a:prstGeom prst="rect">
            <a:avLst/>
          </a:prstGeom>
          <a:solidFill>
            <a:schemeClr val="bg1"/>
          </a:solidFill>
          <a:effectLst>
            <a:outerShdw blurRad="292100" dist="38100" dir="2700000" algn="tl" rotWithShape="0">
              <a:prstClr val="black">
                <a:alpha val="22000"/>
              </a:prstClr>
            </a:outerShdw>
          </a:effectLst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sz="12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 </a:t>
            </a:r>
            <a:r>
              <a:rPr lang="it-IT" sz="1200" i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example</a:t>
            </a:r>
            <a:r>
              <a:rPr lang="it-IT" sz="12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of </a:t>
            </a:r>
            <a:r>
              <a:rPr lang="it-IT" sz="1200" i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difference</a:t>
            </a:r>
            <a:r>
              <a:rPr lang="it-IT" sz="12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of frames</a:t>
            </a:r>
            <a:endParaRPr lang="it-IT" sz="1100" i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0964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Picture 6">
            <a:extLst>
              <a:ext uri="{FF2B5EF4-FFF2-40B4-BE49-F238E27FC236}">
                <a16:creationId xmlns:a16="http://schemas.microsoft.com/office/drawing/2014/main" id="{E0FB401A-C0DC-4872-856C-02C65B39264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t="6250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  <a:noFill/>
        </p:spPr>
      </p:pic>
      <p:sp>
        <p:nvSpPr>
          <p:cNvPr id="134" name="Rettangolo 133">
            <a:extLst>
              <a:ext uri="{FF2B5EF4-FFF2-40B4-BE49-F238E27FC236}">
                <a16:creationId xmlns:a16="http://schemas.microsoft.com/office/drawing/2014/main" id="{A74E6ECB-4C5F-490C-8690-ECFFF5B7FBB0}"/>
              </a:ext>
            </a:extLst>
          </p:cNvPr>
          <p:cNvSpPr/>
          <p:nvPr/>
        </p:nvSpPr>
        <p:spPr>
          <a:xfrm>
            <a:off x="0" y="653111"/>
            <a:ext cx="200025" cy="639093"/>
          </a:xfrm>
          <a:prstGeom prst="rect">
            <a:avLst/>
          </a:prstGeom>
          <a:solidFill>
            <a:srgbClr val="4A9DCE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5E9F95"/>
              </a:solidFill>
            </a:endParaRPr>
          </a:p>
        </p:txBody>
      </p:sp>
      <p:sp>
        <p:nvSpPr>
          <p:cNvPr id="214" name="Rettangolo 213">
            <a:extLst>
              <a:ext uri="{FF2B5EF4-FFF2-40B4-BE49-F238E27FC236}">
                <a16:creationId xmlns:a16="http://schemas.microsoft.com/office/drawing/2014/main" id="{18351C38-37F1-45F6-86D3-FF0271B2C448}"/>
              </a:ext>
            </a:extLst>
          </p:cNvPr>
          <p:cNvSpPr/>
          <p:nvPr/>
        </p:nvSpPr>
        <p:spPr>
          <a:xfrm>
            <a:off x="262201" y="653111"/>
            <a:ext cx="162919" cy="639093"/>
          </a:xfrm>
          <a:prstGeom prst="rect">
            <a:avLst/>
          </a:prstGeom>
          <a:solidFill>
            <a:srgbClr val="4A9DCE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5E9F95"/>
              </a:solidFill>
            </a:endParaRPr>
          </a:p>
        </p:txBody>
      </p:sp>
      <p:sp>
        <p:nvSpPr>
          <p:cNvPr id="215" name="Rettangolo 214">
            <a:extLst>
              <a:ext uri="{FF2B5EF4-FFF2-40B4-BE49-F238E27FC236}">
                <a16:creationId xmlns:a16="http://schemas.microsoft.com/office/drawing/2014/main" id="{F10D202C-D2F2-4F09-942D-78D4396AE893}"/>
              </a:ext>
            </a:extLst>
          </p:cNvPr>
          <p:cNvSpPr/>
          <p:nvPr/>
        </p:nvSpPr>
        <p:spPr>
          <a:xfrm>
            <a:off x="487297" y="653111"/>
            <a:ext cx="115064" cy="639093"/>
          </a:xfrm>
          <a:prstGeom prst="rect">
            <a:avLst/>
          </a:prstGeom>
          <a:solidFill>
            <a:srgbClr val="4A9DCE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rgbClr val="5E9F95"/>
              </a:solidFill>
            </a:endParaRPr>
          </a:p>
        </p:txBody>
      </p:sp>
      <p:sp>
        <p:nvSpPr>
          <p:cNvPr id="208" name="Titolo 1">
            <a:extLst>
              <a:ext uri="{FF2B5EF4-FFF2-40B4-BE49-F238E27FC236}">
                <a16:creationId xmlns:a16="http://schemas.microsoft.com/office/drawing/2014/main" id="{BC45B76C-B315-4CFB-83E0-257DBF0C7695}"/>
              </a:ext>
            </a:extLst>
          </p:cNvPr>
          <p:cNvSpPr txBox="1">
            <a:spLocks/>
          </p:cNvSpPr>
          <p:nvPr/>
        </p:nvSpPr>
        <p:spPr>
          <a:xfrm>
            <a:off x="602360" y="484939"/>
            <a:ext cx="8379713" cy="951874"/>
          </a:xfrm>
          <a:prstGeom prst="rect">
            <a:avLst/>
          </a:prstGeom>
          <a:solidFill>
            <a:schemeClr val="bg1"/>
          </a:solidFill>
          <a:effectLst>
            <a:outerShdw blurRad="292100" dist="38100" dir="2700000" algn="tl" rotWithShape="0">
              <a:prstClr val="black">
                <a:alpha val="22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it-IT" sz="3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Verification</a:t>
            </a:r>
            <a:r>
              <a:rPr lang="it-IT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and matching</a:t>
            </a:r>
          </a:p>
        </p:txBody>
      </p:sp>
      <p:sp>
        <p:nvSpPr>
          <p:cNvPr id="135" name="Rettangolo 134">
            <a:extLst>
              <a:ext uri="{FF2B5EF4-FFF2-40B4-BE49-F238E27FC236}">
                <a16:creationId xmlns:a16="http://schemas.microsoft.com/office/drawing/2014/main" id="{D235BEF8-3A81-4212-8317-E3FF1E72AAF6}"/>
              </a:ext>
            </a:extLst>
          </p:cNvPr>
          <p:cNvSpPr/>
          <p:nvPr/>
        </p:nvSpPr>
        <p:spPr>
          <a:xfrm>
            <a:off x="602361" y="6543675"/>
            <a:ext cx="10987277" cy="57150"/>
          </a:xfrm>
          <a:prstGeom prst="rect">
            <a:avLst/>
          </a:prstGeom>
          <a:solidFill>
            <a:srgbClr val="4A9DCE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6" name="Segnaposto contenuto 2">
            <a:extLst>
              <a:ext uri="{FF2B5EF4-FFF2-40B4-BE49-F238E27FC236}">
                <a16:creationId xmlns:a16="http://schemas.microsoft.com/office/drawing/2014/main" id="{62F1C696-CE96-4C79-B236-CB20E1DC42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2362" y="1815620"/>
            <a:ext cx="8379713" cy="4520308"/>
          </a:xfrm>
          <a:solidFill>
            <a:schemeClr val="bg1"/>
          </a:solidFill>
          <a:effectLst>
            <a:outerShdw blurRad="292100" dist="38100" dir="2700000" algn="tl" rotWithShape="0">
              <a:prstClr val="black">
                <a:alpha val="22000"/>
              </a:prstClr>
            </a:outerShdw>
          </a:effectLst>
        </p:spPr>
        <p:txBody>
          <a:bodyPr lIns="144000" tIns="144000" rIns="144000" bIns="144000" anchor="t">
            <a:normAutofit lnSpcReduction="10000"/>
          </a:bodyPr>
          <a:lstStyle/>
          <a:p>
            <a:r>
              <a:rPr lang="it-IT" sz="2400" dirty="0" err="1">
                <a:solidFill>
                  <a:srgbClr val="28607C"/>
                </a:solidFill>
              </a:rPr>
              <a:t>When</a:t>
            </a:r>
            <a:r>
              <a:rPr lang="it-IT" sz="2400" dirty="0">
                <a:solidFill>
                  <a:srgbClr val="28607C"/>
                </a:solidFill>
              </a:rPr>
              <a:t> the camera </a:t>
            </a:r>
            <a:r>
              <a:rPr lang="it-IT" sz="2400" dirty="0" err="1">
                <a:solidFill>
                  <a:srgbClr val="28607C"/>
                </a:solidFill>
              </a:rPr>
              <a:t>is</a:t>
            </a:r>
            <a:r>
              <a:rPr lang="it-IT" sz="2400" dirty="0">
                <a:solidFill>
                  <a:srgbClr val="28607C"/>
                </a:solidFill>
              </a:rPr>
              <a:t> </a:t>
            </a:r>
            <a:r>
              <a:rPr lang="it-IT" sz="2400" dirty="0" err="1">
                <a:solidFill>
                  <a:srgbClr val="28607C"/>
                </a:solidFill>
              </a:rPr>
              <a:t>stable</a:t>
            </a:r>
            <a:r>
              <a:rPr lang="it-IT" sz="2400" dirty="0">
                <a:solidFill>
                  <a:srgbClr val="28607C"/>
                </a:solidFill>
              </a:rPr>
              <a:t> </a:t>
            </a:r>
            <a:r>
              <a:rPr lang="it-IT" sz="2400" dirty="0" err="1">
                <a:solidFill>
                  <a:srgbClr val="28607C"/>
                </a:solidFill>
              </a:rPr>
              <a:t>enough</a:t>
            </a:r>
            <a:r>
              <a:rPr lang="it-IT" sz="2400" dirty="0">
                <a:solidFill>
                  <a:srgbClr val="28607C"/>
                </a:solidFill>
              </a:rPr>
              <a:t>, </a:t>
            </a:r>
            <a:r>
              <a:rPr lang="it-IT" sz="2400" dirty="0" err="1">
                <a:solidFill>
                  <a:srgbClr val="28607C"/>
                </a:solidFill>
              </a:rPr>
              <a:t>Yolo</a:t>
            </a:r>
            <a:r>
              <a:rPr lang="it-IT" sz="2400" dirty="0">
                <a:solidFill>
                  <a:srgbClr val="28607C"/>
                </a:solidFill>
              </a:rPr>
              <a:t> </a:t>
            </a:r>
            <a:r>
              <a:rPr lang="it-IT" sz="2400" dirty="0" err="1">
                <a:solidFill>
                  <a:srgbClr val="28607C"/>
                </a:solidFill>
              </a:rPr>
              <a:t>is</a:t>
            </a:r>
            <a:r>
              <a:rPr lang="it-IT" sz="2400" dirty="0">
                <a:solidFill>
                  <a:srgbClr val="28607C"/>
                </a:solidFill>
              </a:rPr>
              <a:t> </a:t>
            </a:r>
            <a:r>
              <a:rPr lang="it-IT" sz="2400" dirty="0" err="1">
                <a:solidFill>
                  <a:srgbClr val="28607C"/>
                </a:solidFill>
              </a:rPr>
              <a:t>triggered</a:t>
            </a:r>
            <a:r>
              <a:rPr lang="it-IT" sz="2400" dirty="0">
                <a:solidFill>
                  <a:srgbClr val="28607C"/>
                </a:solidFill>
              </a:rPr>
              <a:t> and </a:t>
            </a:r>
            <a:r>
              <a:rPr lang="it-IT" sz="2400" dirty="0" err="1">
                <a:solidFill>
                  <a:srgbClr val="28607C"/>
                </a:solidFill>
              </a:rPr>
              <a:t>tries</a:t>
            </a:r>
            <a:r>
              <a:rPr lang="it-IT" sz="2400" dirty="0">
                <a:solidFill>
                  <a:srgbClr val="28607C"/>
                </a:solidFill>
              </a:rPr>
              <a:t> to </a:t>
            </a:r>
            <a:r>
              <a:rPr lang="it-IT" sz="2400" dirty="0" err="1">
                <a:solidFill>
                  <a:srgbClr val="28607C"/>
                </a:solidFill>
              </a:rPr>
              <a:t>recognize</a:t>
            </a:r>
            <a:r>
              <a:rPr lang="it-IT" sz="2400" dirty="0">
                <a:solidFill>
                  <a:srgbClr val="28607C"/>
                </a:solidFill>
              </a:rPr>
              <a:t> the </a:t>
            </a:r>
            <a:r>
              <a:rPr lang="it-IT" sz="2400" dirty="0" err="1">
                <a:solidFill>
                  <a:srgbClr val="28607C"/>
                </a:solidFill>
              </a:rPr>
              <a:t>ear</a:t>
            </a:r>
            <a:endParaRPr lang="it-IT" sz="2400" dirty="0">
              <a:solidFill>
                <a:srgbClr val="28607C"/>
              </a:solidFill>
            </a:endParaRPr>
          </a:p>
          <a:p>
            <a:r>
              <a:rPr lang="it-IT" sz="2400" dirty="0" err="1">
                <a:solidFill>
                  <a:srgbClr val="28607C"/>
                </a:solidFill>
              </a:rPr>
              <a:t>If</a:t>
            </a:r>
            <a:r>
              <a:rPr lang="it-IT" sz="2400" dirty="0">
                <a:solidFill>
                  <a:srgbClr val="28607C"/>
                </a:solidFill>
              </a:rPr>
              <a:t> the </a:t>
            </a:r>
            <a:r>
              <a:rPr lang="it-IT" sz="2400" dirty="0" err="1">
                <a:solidFill>
                  <a:srgbClr val="28607C"/>
                </a:solidFill>
              </a:rPr>
              <a:t>ear</a:t>
            </a:r>
            <a:r>
              <a:rPr lang="it-IT" sz="2400" dirty="0">
                <a:solidFill>
                  <a:srgbClr val="28607C"/>
                </a:solidFill>
              </a:rPr>
              <a:t> </a:t>
            </a:r>
            <a:r>
              <a:rPr lang="it-IT" sz="2400" dirty="0" err="1">
                <a:solidFill>
                  <a:srgbClr val="28607C"/>
                </a:solidFill>
              </a:rPr>
              <a:t>is</a:t>
            </a:r>
            <a:r>
              <a:rPr lang="it-IT" sz="2400" dirty="0">
                <a:solidFill>
                  <a:srgbClr val="28607C"/>
                </a:solidFill>
              </a:rPr>
              <a:t> </a:t>
            </a:r>
            <a:r>
              <a:rPr lang="it-IT" sz="2400" dirty="0" err="1">
                <a:solidFill>
                  <a:srgbClr val="28607C"/>
                </a:solidFill>
              </a:rPr>
              <a:t>detected</a:t>
            </a:r>
            <a:r>
              <a:rPr lang="it-IT" sz="2400" dirty="0">
                <a:solidFill>
                  <a:srgbClr val="28607C"/>
                </a:solidFill>
              </a:rPr>
              <a:t>, the app </a:t>
            </a:r>
            <a:r>
              <a:rPr lang="it-IT" sz="2400" dirty="0" err="1">
                <a:solidFill>
                  <a:srgbClr val="28607C"/>
                </a:solidFill>
              </a:rPr>
              <a:t>passes</a:t>
            </a:r>
            <a:r>
              <a:rPr lang="it-IT" sz="2400" dirty="0">
                <a:solidFill>
                  <a:srgbClr val="28607C"/>
                </a:solidFill>
              </a:rPr>
              <a:t> the frame to the </a:t>
            </a:r>
            <a:r>
              <a:rPr lang="it-IT" sz="2400" dirty="0" err="1">
                <a:solidFill>
                  <a:srgbClr val="28607C"/>
                </a:solidFill>
              </a:rPr>
              <a:t>TensorFlow</a:t>
            </a:r>
            <a:r>
              <a:rPr lang="it-IT" sz="2400" dirty="0">
                <a:solidFill>
                  <a:srgbClr val="28607C"/>
                </a:solidFill>
              </a:rPr>
              <a:t> model for the </a:t>
            </a:r>
            <a:r>
              <a:rPr lang="it-IT" sz="2400" dirty="0" err="1">
                <a:solidFill>
                  <a:srgbClr val="28607C"/>
                </a:solidFill>
              </a:rPr>
              <a:t>extraction</a:t>
            </a:r>
            <a:r>
              <a:rPr lang="it-IT" sz="2400" dirty="0">
                <a:solidFill>
                  <a:srgbClr val="28607C"/>
                </a:solidFill>
              </a:rPr>
              <a:t> of the features and builds a probe </a:t>
            </a:r>
            <a:r>
              <a:rPr lang="it-IT" sz="2400" dirty="0" err="1">
                <a:solidFill>
                  <a:srgbClr val="28607C"/>
                </a:solidFill>
              </a:rPr>
              <a:t>vector</a:t>
            </a:r>
            <a:r>
              <a:rPr lang="it-IT" sz="2400" dirty="0">
                <a:solidFill>
                  <a:srgbClr val="28607C"/>
                </a:solidFill>
              </a:rPr>
              <a:t> with </a:t>
            </a:r>
            <a:r>
              <a:rPr lang="it-IT" sz="2400" dirty="0" err="1">
                <a:solidFill>
                  <a:srgbClr val="28607C"/>
                </a:solidFill>
              </a:rPr>
              <a:t>them</a:t>
            </a:r>
            <a:endParaRPr lang="it-IT" sz="2400" dirty="0">
              <a:solidFill>
                <a:srgbClr val="28607C"/>
              </a:solidFill>
            </a:endParaRPr>
          </a:p>
          <a:p>
            <a:r>
              <a:rPr lang="it-IT" sz="2400" dirty="0">
                <a:solidFill>
                  <a:srgbClr val="28607C"/>
                </a:solidFill>
              </a:rPr>
              <a:t>The probe </a:t>
            </a:r>
            <a:r>
              <a:rPr lang="it-IT" sz="2400" dirty="0" err="1">
                <a:solidFill>
                  <a:srgbClr val="28607C"/>
                </a:solidFill>
              </a:rPr>
              <a:t>is</a:t>
            </a:r>
            <a:r>
              <a:rPr lang="it-IT" sz="2400" dirty="0">
                <a:solidFill>
                  <a:srgbClr val="28607C"/>
                </a:solidFill>
              </a:rPr>
              <a:t> </a:t>
            </a:r>
            <a:r>
              <a:rPr lang="it-IT" sz="2400" dirty="0" err="1">
                <a:solidFill>
                  <a:srgbClr val="28607C"/>
                </a:solidFill>
              </a:rPr>
              <a:t>compared</a:t>
            </a:r>
            <a:r>
              <a:rPr lang="it-IT" sz="2400" dirty="0">
                <a:solidFill>
                  <a:srgbClr val="28607C"/>
                </a:solidFill>
              </a:rPr>
              <a:t> with the templates in the </a:t>
            </a:r>
            <a:r>
              <a:rPr lang="it-IT" sz="2400" dirty="0" err="1">
                <a:solidFill>
                  <a:srgbClr val="28607C"/>
                </a:solidFill>
              </a:rPr>
              <a:t>gallery</a:t>
            </a:r>
            <a:endParaRPr lang="it-IT" sz="2400" dirty="0">
              <a:solidFill>
                <a:srgbClr val="28607C"/>
              </a:solidFill>
            </a:endParaRPr>
          </a:p>
          <a:p>
            <a:pPr lvl="1"/>
            <a:r>
              <a:rPr lang="it-IT" sz="2000" dirty="0" err="1">
                <a:solidFill>
                  <a:srgbClr val="28607C"/>
                </a:solidFill>
              </a:rPr>
              <a:t>Similarity</a:t>
            </a:r>
            <a:r>
              <a:rPr lang="it-IT" sz="2000" dirty="0">
                <a:solidFill>
                  <a:srgbClr val="28607C"/>
                </a:solidFill>
              </a:rPr>
              <a:t> </a:t>
            </a:r>
            <a:r>
              <a:rPr lang="it-IT" sz="2000" dirty="0" err="1">
                <a:solidFill>
                  <a:srgbClr val="28607C"/>
                </a:solidFill>
              </a:rPr>
              <a:t>measure</a:t>
            </a:r>
            <a:r>
              <a:rPr lang="it-IT" sz="2000" dirty="0">
                <a:solidFill>
                  <a:srgbClr val="28607C"/>
                </a:solidFill>
              </a:rPr>
              <a:t>: </a:t>
            </a:r>
            <a:r>
              <a:rPr lang="it-IT" sz="2000" dirty="0" err="1">
                <a:solidFill>
                  <a:srgbClr val="28607C"/>
                </a:solidFill>
              </a:rPr>
              <a:t>correlation</a:t>
            </a:r>
            <a:endParaRPr lang="it-IT" sz="2000" dirty="0">
              <a:solidFill>
                <a:srgbClr val="28607C"/>
              </a:solidFill>
            </a:endParaRPr>
          </a:p>
          <a:p>
            <a:pPr lvl="1"/>
            <a:r>
              <a:rPr lang="it-IT" sz="2000" dirty="0">
                <a:solidFill>
                  <a:srgbClr val="28607C"/>
                </a:solidFill>
              </a:rPr>
              <a:t>Match: the phone </a:t>
            </a:r>
            <a:r>
              <a:rPr lang="it-IT" sz="2000" dirty="0" err="1">
                <a:solidFill>
                  <a:srgbClr val="28607C"/>
                </a:solidFill>
              </a:rPr>
              <a:t>emits</a:t>
            </a:r>
            <a:r>
              <a:rPr lang="it-IT" sz="2000" dirty="0">
                <a:solidFill>
                  <a:srgbClr val="28607C"/>
                </a:solidFill>
              </a:rPr>
              <a:t> a </a:t>
            </a:r>
            <a:r>
              <a:rPr lang="it-IT" sz="2000" dirty="0" err="1">
                <a:solidFill>
                  <a:srgbClr val="28607C"/>
                </a:solidFill>
              </a:rPr>
              <a:t>vibration</a:t>
            </a:r>
            <a:r>
              <a:rPr lang="it-IT" sz="2000" dirty="0">
                <a:solidFill>
                  <a:srgbClr val="28607C"/>
                </a:solidFill>
              </a:rPr>
              <a:t> feedback</a:t>
            </a:r>
          </a:p>
          <a:p>
            <a:pPr lvl="1"/>
            <a:r>
              <a:rPr lang="it-IT" sz="2000" dirty="0">
                <a:solidFill>
                  <a:srgbClr val="28607C"/>
                </a:solidFill>
              </a:rPr>
              <a:t>No match: the phone </a:t>
            </a:r>
            <a:r>
              <a:rPr lang="it-IT" sz="2000" dirty="0" err="1">
                <a:solidFill>
                  <a:srgbClr val="28607C"/>
                </a:solidFill>
              </a:rPr>
              <a:t>vibrates</a:t>
            </a:r>
            <a:r>
              <a:rPr lang="it-IT" sz="2000" dirty="0">
                <a:solidFill>
                  <a:srgbClr val="28607C"/>
                </a:solidFill>
              </a:rPr>
              <a:t> for a </a:t>
            </a:r>
            <a:r>
              <a:rPr lang="it-IT" sz="2000" dirty="0" err="1">
                <a:solidFill>
                  <a:srgbClr val="28607C"/>
                </a:solidFill>
              </a:rPr>
              <a:t>longer</a:t>
            </a:r>
            <a:r>
              <a:rPr lang="it-IT" sz="2000" dirty="0">
                <a:solidFill>
                  <a:srgbClr val="28607C"/>
                </a:solidFill>
              </a:rPr>
              <a:t> time</a:t>
            </a:r>
          </a:p>
          <a:p>
            <a:r>
              <a:rPr lang="it-IT" sz="2400" dirty="0">
                <a:solidFill>
                  <a:srgbClr val="28607C"/>
                </a:solidFill>
              </a:rPr>
              <a:t>No input </a:t>
            </a:r>
            <a:r>
              <a:rPr lang="it-IT" sz="2400" dirty="0" err="1">
                <a:solidFill>
                  <a:srgbClr val="28607C"/>
                </a:solidFill>
              </a:rPr>
              <a:t>needed</a:t>
            </a:r>
            <a:r>
              <a:rPr lang="it-IT" sz="2400" dirty="0">
                <a:solidFill>
                  <a:srgbClr val="28607C"/>
                </a:solidFill>
              </a:rPr>
              <a:t> from the user!</a:t>
            </a:r>
          </a:p>
          <a:p>
            <a:pPr lvl="1"/>
            <a:r>
              <a:rPr lang="it-IT" sz="2000" dirty="0">
                <a:solidFill>
                  <a:srgbClr val="28607C"/>
                </a:solidFill>
              </a:rPr>
              <a:t>Put the camera to frame the </a:t>
            </a:r>
            <a:r>
              <a:rPr lang="it-IT" sz="2000" dirty="0" err="1">
                <a:solidFill>
                  <a:srgbClr val="28607C"/>
                </a:solidFill>
              </a:rPr>
              <a:t>ear</a:t>
            </a:r>
            <a:r>
              <a:rPr lang="it-IT" sz="2000" dirty="0">
                <a:solidFill>
                  <a:srgbClr val="28607C"/>
                </a:solidFill>
              </a:rPr>
              <a:t>, </a:t>
            </a:r>
            <a:r>
              <a:rPr lang="it-IT" sz="2000" dirty="0" err="1">
                <a:solidFill>
                  <a:srgbClr val="28607C"/>
                </a:solidFill>
              </a:rPr>
              <a:t>don’t</a:t>
            </a:r>
            <a:r>
              <a:rPr lang="it-IT" sz="2000" dirty="0">
                <a:solidFill>
                  <a:srgbClr val="28607C"/>
                </a:solidFill>
              </a:rPr>
              <a:t> </a:t>
            </a:r>
            <a:r>
              <a:rPr lang="it-IT" sz="2000" dirty="0" err="1">
                <a:solidFill>
                  <a:srgbClr val="28607C"/>
                </a:solidFill>
              </a:rPr>
              <a:t>move</a:t>
            </a:r>
            <a:r>
              <a:rPr lang="it-IT" sz="2000" dirty="0">
                <a:solidFill>
                  <a:srgbClr val="28607C"/>
                </a:solidFill>
              </a:rPr>
              <a:t> </a:t>
            </a:r>
            <a:r>
              <a:rPr lang="it-IT" sz="2000" dirty="0" err="1">
                <a:solidFill>
                  <a:srgbClr val="28607C"/>
                </a:solidFill>
              </a:rPr>
              <a:t>it</a:t>
            </a:r>
            <a:r>
              <a:rPr lang="it-IT" sz="2000" dirty="0">
                <a:solidFill>
                  <a:srgbClr val="28607C"/>
                </a:solidFill>
              </a:rPr>
              <a:t> for a second, and </a:t>
            </a:r>
            <a:r>
              <a:rPr lang="it-IT" sz="2000" dirty="0" err="1">
                <a:solidFill>
                  <a:srgbClr val="28607C"/>
                </a:solidFill>
              </a:rPr>
              <a:t>wait</a:t>
            </a:r>
            <a:r>
              <a:rPr lang="it-IT" sz="2000" dirty="0">
                <a:solidFill>
                  <a:srgbClr val="28607C"/>
                </a:solidFill>
              </a:rPr>
              <a:t> for the </a:t>
            </a:r>
            <a:r>
              <a:rPr lang="it-IT" sz="2000" dirty="0" err="1">
                <a:solidFill>
                  <a:srgbClr val="28607C"/>
                </a:solidFill>
              </a:rPr>
              <a:t>response</a:t>
            </a:r>
            <a:endParaRPr lang="it-IT" sz="2000" dirty="0">
              <a:solidFill>
                <a:srgbClr val="28607C"/>
              </a:solidFill>
            </a:endParaRPr>
          </a:p>
          <a:p>
            <a:endParaRPr lang="it-IT" sz="2400" dirty="0">
              <a:solidFill>
                <a:srgbClr val="28607C"/>
              </a:solidFill>
            </a:endParaRPr>
          </a:p>
          <a:p>
            <a:pPr marL="457200" lvl="1" indent="0">
              <a:buNone/>
            </a:pPr>
            <a:endParaRPr lang="it-IT" sz="2000" dirty="0">
              <a:solidFill>
                <a:srgbClr val="28607C"/>
              </a:solidFill>
            </a:endParaRPr>
          </a:p>
        </p:txBody>
      </p:sp>
      <p:sp>
        <p:nvSpPr>
          <p:cNvPr id="52" name="Segnaposto contenuto 2">
            <a:extLst>
              <a:ext uri="{FF2B5EF4-FFF2-40B4-BE49-F238E27FC236}">
                <a16:creationId xmlns:a16="http://schemas.microsoft.com/office/drawing/2014/main" id="{ED248789-2D96-470B-B831-DD58A8AD40FB}"/>
              </a:ext>
            </a:extLst>
          </p:cNvPr>
          <p:cNvSpPr txBox="1">
            <a:spLocks/>
          </p:cNvSpPr>
          <p:nvPr/>
        </p:nvSpPr>
        <p:spPr>
          <a:xfrm>
            <a:off x="9295158" y="6107427"/>
            <a:ext cx="2294480" cy="238125"/>
          </a:xfrm>
          <a:prstGeom prst="rect">
            <a:avLst/>
          </a:prstGeom>
          <a:solidFill>
            <a:schemeClr val="bg1"/>
          </a:solidFill>
          <a:effectLst>
            <a:outerShdw blurRad="292100" dist="38100" dir="2700000" algn="tl" rotWithShape="0">
              <a:prstClr val="black">
                <a:alpha val="22000"/>
              </a:prstClr>
            </a:outerShdw>
          </a:effectLst>
        </p:spPr>
        <p:txBody>
          <a:bodyPr vert="horz" lIns="91440" tIns="45720" rIns="91440" bIns="45720" rtlCol="0" anchor="t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sz="11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TODO inserire </a:t>
            </a:r>
            <a:r>
              <a:rPr lang="it-IT" sz="1100" i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screenshot</a:t>
            </a:r>
            <a:r>
              <a:rPr lang="it-IT" sz="11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del matching</a:t>
            </a:r>
          </a:p>
        </p:txBody>
      </p:sp>
      <p:pic>
        <p:nvPicPr>
          <p:cNvPr id="3" name="Immagine 2" descr="Immagine che contiene testo, parrucchino&#10;&#10;Descrizione generata automaticamente">
            <a:extLst>
              <a:ext uri="{FF2B5EF4-FFF2-40B4-BE49-F238E27FC236}">
                <a16:creationId xmlns:a16="http://schemas.microsoft.com/office/drawing/2014/main" id="{AEF6A0C8-905C-47E1-881F-DD7336C483F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34" b="5719"/>
          <a:stretch/>
        </p:blipFill>
        <p:spPr>
          <a:xfrm>
            <a:off x="9295158" y="1759911"/>
            <a:ext cx="2294480" cy="4295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596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C57E355-5DA7-4B52-8686-58CC54E494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25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7" name="Rectangle 42">
            <a:extLst>
              <a:ext uri="{FF2B5EF4-FFF2-40B4-BE49-F238E27FC236}">
                <a16:creationId xmlns:a16="http://schemas.microsoft.com/office/drawing/2014/main" id="{DCF1FFC3-D020-43C3-8B93-EF6BEFC46D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1912620" y="1929384"/>
            <a:ext cx="8366760" cy="2999232"/>
          </a:xfrm>
          <a:prstGeom prst="rect">
            <a:avLst/>
          </a:prstGeom>
          <a:solidFill>
            <a:schemeClr val="bg1">
              <a:alpha val="89000"/>
            </a:schemeClr>
          </a:solidFill>
          <a:ln w="127000" cap="sq" cmpd="thinThick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36DC16F5-AA12-41C5-ABD8-B73B3CB2F6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66010" y="2242539"/>
            <a:ext cx="7459980" cy="1425924"/>
          </a:xfrm>
        </p:spPr>
        <p:txBody>
          <a:bodyPr>
            <a:normAutofit/>
          </a:bodyPr>
          <a:lstStyle/>
          <a:p>
            <a:r>
              <a:rPr lang="it-IT" sz="5400" dirty="0"/>
              <a:t>Performance </a:t>
            </a:r>
            <a:r>
              <a:rPr lang="it-IT" sz="5400" dirty="0" err="1"/>
              <a:t>evaluation</a:t>
            </a:r>
            <a:endParaRPr lang="it-IT" sz="5400" dirty="0"/>
          </a:p>
        </p:txBody>
      </p:sp>
      <p:cxnSp>
        <p:nvCxnSpPr>
          <p:cNvPr id="48" name="Straight Connector 44">
            <a:extLst>
              <a:ext uri="{FF2B5EF4-FFF2-40B4-BE49-F238E27FC236}">
                <a16:creationId xmlns:a16="http://schemas.microsoft.com/office/drawing/2014/main" id="{16FC4A39-71B0-433B-AB94-CBFFA0DF90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02605" y="3792064"/>
            <a:ext cx="2586790" cy="0"/>
          </a:xfrm>
          <a:prstGeom prst="line">
            <a:avLst/>
          </a:prstGeom>
          <a:ln w="22225">
            <a:solidFill>
              <a:srgbClr val="567D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2386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Picture 6">
            <a:extLst>
              <a:ext uri="{FF2B5EF4-FFF2-40B4-BE49-F238E27FC236}">
                <a16:creationId xmlns:a16="http://schemas.microsoft.com/office/drawing/2014/main" id="{E0FB401A-C0DC-4872-856C-02C65B39264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t="6250"/>
          <a:stretch/>
        </p:blipFill>
        <p:spPr>
          <a:xfrm>
            <a:off x="0" y="10"/>
            <a:ext cx="12191999" cy="6857990"/>
          </a:xfrm>
          <a:prstGeom prst="rect">
            <a:avLst/>
          </a:prstGeom>
          <a:noFill/>
        </p:spPr>
      </p:pic>
      <p:sp>
        <p:nvSpPr>
          <p:cNvPr id="208" name="Titolo 1">
            <a:extLst>
              <a:ext uri="{FF2B5EF4-FFF2-40B4-BE49-F238E27FC236}">
                <a16:creationId xmlns:a16="http://schemas.microsoft.com/office/drawing/2014/main" id="{BC45B76C-B315-4CFB-83E0-257DBF0C7695}"/>
              </a:ext>
            </a:extLst>
          </p:cNvPr>
          <p:cNvSpPr txBox="1">
            <a:spLocks/>
          </p:cNvSpPr>
          <p:nvPr/>
        </p:nvSpPr>
        <p:spPr>
          <a:xfrm>
            <a:off x="602361" y="257175"/>
            <a:ext cx="10987277" cy="667586"/>
          </a:xfrm>
          <a:prstGeom prst="rect">
            <a:avLst/>
          </a:prstGeom>
          <a:solidFill>
            <a:schemeClr val="bg1"/>
          </a:solidFill>
          <a:effectLst>
            <a:outerShdw blurRad="292100" dist="38100" dir="2700000" algn="tl" rotWithShape="0">
              <a:prstClr val="black">
                <a:alpha val="22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it-IT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Evaluation on AMI 1/2</a:t>
            </a:r>
          </a:p>
        </p:txBody>
      </p:sp>
      <p:sp>
        <p:nvSpPr>
          <p:cNvPr id="135" name="Rettangolo 134">
            <a:extLst>
              <a:ext uri="{FF2B5EF4-FFF2-40B4-BE49-F238E27FC236}">
                <a16:creationId xmlns:a16="http://schemas.microsoft.com/office/drawing/2014/main" id="{D235BEF8-3A81-4212-8317-E3FF1E72AAF6}"/>
              </a:ext>
            </a:extLst>
          </p:cNvPr>
          <p:cNvSpPr/>
          <p:nvPr/>
        </p:nvSpPr>
        <p:spPr>
          <a:xfrm>
            <a:off x="602361" y="6543675"/>
            <a:ext cx="10987277" cy="57150"/>
          </a:xfrm>
          <a:prstGeom prst="rect">
            <a:avLst/>
          </a:prstGeom>
          <a:solidFill>
            <a:srgbClr val="28607C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" name="Segnaposto contenuto 3">
            <a:extLst>
              <a:ext uri="{FF2B5EF4-FFF2-40B4-BE49-F238E27FC236}">
                <a16:creationId xmlns:a16="http://schemas.microsoft.com/office/drawing/2014/main" id="{395831A6-90DF-48F0-9D3F-70F43061C7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8595" y="1181926"/>
            <a:ext cx="3744475" cy="2496317"/>
          </a:xfrm>
          <a:solidFill>
            <a:schemeClr val="bg1"/>
          </a:solidFill>
          <a:effectLst>
            <a:outerShdw blurRad="292100" dist="38100" dir="2700000" algn="tl" rotWithShape="0">
              <a:prstClr val="black">
                <a:alpha val="22000"/>
              </a:prstClr>
            </a:outerShdw>
          </a:effectLst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2D71CA34-D7B2-48B2-9271-DE6D74720C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37054" y="1181927"/>
            <a:ext cx="3744475" cy="2496317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2A89F62A-D877-4400-A04E-8511699CAC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030" y="1181926"/>
            <a:ext cx="3744475" cy="2496317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25E64143-2065-4B9C-B4AC-1FF5EBAEB68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8595" y="3862800"/>
            <a:ext cx="3744475" cy="2496317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C7E8C1F5-2EA8-4D2B-8834-141196D6F27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37054" y="3862799"/>
            <a:ext cx="3744475" cy="2496317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856EF111-384C-4855-8A67-F8BE5C4E92B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030" y="3862799"/>
            <a:ext cx="3744475" cy="2496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320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Picture 6">
            <a:extLst>
              <a:ext uri="{FF2B5EF4-FFF2-40B4-BE49-F238E27FC236}">
                <a16:creationId xmlns:a16="http://schemas.microsoft.com/office/drawing/2014/main" id="{E0FB401A-C0DC-4872-856C-02C65B39264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4000"/>
          </a:blip>
          <a:srcRect t="6250"/>
          <a:stretch/>
        </p:blipFill>
        <p:spPr>
          <a:xfrm>
            <a:off x="-1" y="25888"/>
            <a:ext cx="12191999" cy="6857990"/>
          </a:xfrm>
          <a:prstGeom prst="rect">
            <a:avLst/>
          </a:prstGeom>
          <a:noFill/>
        </p:spPr>
      </p:pic>
      <p:sp>
        <p:nvSpPr>
          <p:cNvPr id="208" name="Titolo 1">
            <a:extLst>
              <a:ext uri="{FF2B5EF4-FFF2-40B4-BE49-F238E27FC236}">
                <a16:creationId xmlns:a16="http://schemas.microsoft.com/office/drawing/2014/main" id="{BC45B76C-B315-4CFB-83E0-257DBF0C7695}"/>
              </a:ext>
            </a:extLst>
          </p:cNvPr>
          <p:cNvSpPr txBox="1">
            <a:spLocks/>
          </p:cNvSpPr>
          <p:nvPr/>
        </p:nvSpPr>
        <p:spPr>
          <a:xfrm>
            <a:off x="602361" y="257175"/>
            <a:ext cx="10987277" cy="667586"/>
          </a:xfrm>
          <a:prstGeom prst="rect">
            <a:avLst/>
          </a:prstGeom>
          <a:solidFill>
            <a:schemeClr val="bg1"/>
          </a:solidFill>
          <a:effectLst>
            <a:outerShdw blurRad="292100" dist="38100" dir="2700000" algn="tl" rotWithShape="0">
              <a:prstClr val="black">
                <a:alpha val="22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it-IT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Evaluation on AMI 2/2</a:t>
            </a:r>
          </a:p>
        </p:txBody>
      </p:sp>
      <p:sp>
        <p:nvSpPr>
          <p:cNvPr id="135" name="Rettangolo 134">
            <a:extLst>
              <a:ext uri="{FF2B5EF4-FFF2-40B4-BE49-F238E27FC236}">
                <a16:creationId xmlns:a16="http://schemas.microsoft.com/office/drawing/2014/main" id="{D235BEF8-3A81-4212-8317-E3FF1E72AAF6}"/>
              </a:ext>
            </a:extLst>
          </p:cNvPr>
          <p:cNvSpPr/>
          <p:nvPr/>
        </p:nvSpPr>
        <p:spPr>
          <a:xfrm>
            <a:off x="602361" y="6543675"/>
            <a:ext cx="10987277" cy="57150"/>
          </a:xfrm>
          <a:prstGeom prst="rect">
            <a:avLst/>
          </a:prstGeom>
          <a:solidFill>
            <a:srgbClr val="28607C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6" name="Segnaposto contenuto 3">
            <a:extLst>
              <a:ext uri="{FF2B5EF4-FFF2-40B4-BE49-F238E27FC236}">
                <a16:creationId xmlns:a16="http://schemas.microsoft.com/office/drawing/2014/main" id="{516F22E1-2E67-42A8-88B2-774A97F39A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2361" y="2024177"/>
            <a:ext cx="5130124" cy="3420082"/>
          </a:xfrm>
          <a:prstGeom prst="rect">
            <a:avLst/>
          </a:prstGeom>
          <a:solidFill>
            <a:schemeClr val="bg1"/>
          </a:solidFill>
          <a:effectLst>
            <a:outerShdw blurRad="292100" dist="38100" dir="2700000" algn="tl" rotWithShape="0">
              <a:prstClr val="black">
                <a:alpha val="22000"/>
              </a:prstClr>
            </a:outerShdw>
          </a:effectLst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145369E3-D21F-43F2-92E6-723C985AAC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77284" y="2030101"/>
            <a:ext cx="5112354" cy="3408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700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Picture 6">
            <a:extLst>
              <a:ext uri="{FF2B5EF4-FFF2-40B4-BE49-F238E27FC236}">
                <a16:creationId xmlns:a16="http://schemas.microsoft.com/office/drawing/2014/main" id="{E0FB401A-C0DC-4872-856C-02C65B39264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t="6250"/>
          <a:stretch/>
        </p:blipFill>
        <p:spPr>
          <a:xfrm>
            <a:off x="0" y="10"/>
            <a:ext cx="12191999" cy="6857990"/>
          </a:xfrm>
          <a:prstGeom prst="rect">
            <a:avLst/>
          </a:prstGeom>
          <a:noFill/>
        </p:spPr>
      </p:pic>
      <p:sp>
        <p:nvSpPr>
          <p:cNvPr id="208" name="Titolo 1">
            <a:extLst>
              <a:ext uri="{FF2B5EF4-FFF2-40B4-BE49-F238E27FC236}">
                <a16:creationId xmlns:a16="http://schemas.microsoft.com/office/drawing/2014/main" id="{BC45B76C-B315-4CFB-83E0-257DBF0C7695}"/>
              </a:ext>
            </a:extLst>
          </p:cNvPr>
          <p:cNvSpPr txBox="1">
            <a:spLocks/>
          </p:cNvSpPr>
          <p:nvPr/>
        </p:nvSpPr>
        <p:spPr>
          <a:xfrm>
            <a:off x="602361" y="257175"/>
            <a:ext cx="10987277" cy="667586"/>
          </a:xfrm>
          <a:prstGeom prst="rect">
            <a:avLst/>
          </a:prstGeom>
          <a:solidFill>
            <a:schemeClr val="bg1"/>
          </a:solidFill>
          <a:effectLst>
            <a:outerShdw blurRad="292100" dist="38100" dir="2700000" algn="tl" rotWithShape="0">
              <a:prstClr val="black">
                <a:alpha val="22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it-IT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Evaluation on AWE 1/2</a:t>
            </a:r>
          </a:p>
        </p:txBody>
      </p:sp>
      <p:sp>
        <p:nvSpPr>
          <p:cNvPr id="135" name="Rettangolo 134">
            <a:extLst>
              <a:ext uri="{FF2B5EF4-FFF2-40B4-BE49-F238E27FC236}">
                <a16:creationId xmlns:a16="http://schemas.microsoft.com/office/drawing/2014/main" id="{D235BEF8-3A81-4212-8317-E3FF1E72AAF6}"/>
              </a:ext>
            </a:extLst>
          </p:cNvPr>
          <p:cNvSpPr/>
          <p:nvPr/>
        </p:nvSpPr>
        <p:spPr>
          <a:xfrm>
            <a:off x="602361" y="6543675"/>
            <a:ext cx="10987277" cy="57150"/>
          </a:xfrm>
          <a:prstGeom prst="rect">
            <a:avLst/>
          </a:prstGeom>
          <a:solidFill>
            <a:srgbClr val="28607C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" name="Segnaposto contenuto 3">
            <a:extLst>
              <a:ext uri="{FF2B5EF4-FFF2-40B4-BE49-F238E27FC236}">
                <a16:creationId xmlns:a16="http://schemas.microsoft.com/office/drawing/2014/main" id="{395831A6-90DF-48F0-9D3F-70F43061C7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8595" y="1181926"/>
            <a:ext cx="3744475" cy="2496316"/>
          </a:xfrm>
          <a:solidFill>
            <a:schemeClr val="bg1"/>
          </a:solidFill>
          <a:effectLst>
            <a:outerShdw blurRad="292100" dist="38100" dir="2700000" algn="tl" rotWithShape="0">
              <a:prstClr val="black">
                <a:alpha val="22000"/>
              </a:prstClr>
            </a:outerShdw>
          </a:effectLst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2D71CA34-D7B2-48B2-9271-DE6D74720C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37054" y="1181927"/>
            <a:ext cx="3744475" cy="2496316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2A89F62A-D877-4400-A04E-8511699CAC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030" y="1181926"/>
            <a:ext cx="3744475" cy="2496316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25E64143-2065-4B9C-B4AC-1FF5EBAEB68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8595" y="3862800"/>
            <a:ext cx="3744475" cy="2496316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C7E8C1F5-2EA8-4D2B-8834-141196D6F27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37054" y="3862799"/>
            <a:ext cx="3744475" cy="2496316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856EF111-384C-4855-8A67-F8BE5C4E92B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030" y="3862799"/>
            <a:ext cx="3744475" cy="2496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550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Picture 6">
            <a:extLst>
              <a:ext uri="{FF2B5EF4-FFF2-40B4-BE49-F238E27FC236}">
                <a16:creationId xmlns:a16="http://schemas.microsoft.com/office/drawing/2014/main" id="{E0FB401A-C0DC-4872-856C-02C65B39264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4000"/>
          </a:blip>
          <a:srcRect t="6250"/>
          <a:stretch/>
        </p:blipFill>
        <p:spPr>
          <a:xfrm>
            <a:off x="-1" y="25888"/>
            <a:ext cx="12191999" cy="6857990"/>
          </a:xfrm>
          <a:prstGeom prst="rect">
            <a:avLst/>
          </a:prstGeom>
          <a:noFill/>
        </p:spPr>
      </p:pic>
      <p:sp>
        <p:nvSpPr>
          <p:cNvPr id="208" name="Titolo 1">
            <a:extLst>
              <a:ext uri="{FF2B5EF4-FFF2-40B4-BE49-F238E27FC236}">
                <a16:creationId xmlns:a16="http://schemas.microsoft.com/office/drawing/2014/main" id="{BC45B76C-B315-4CFB-83E0-257DBF0C7695}"/>
              </a:ext>
            </a:extLst>
          </p:cNvPr>
          <p:cNvSpPr txBox="1">
            <a:spLocks/>
          </p:cNvSpPr>
          <p:nvPr/>
        </p:nvSpPr>
        <p:spPr>
          <a:xfrm>
            <a:off x="602361" y="257175"/>
            <a:ext cx="10987277" cy="667586"/>
          </a:xfrm>
          <a:prstGeom prst="rect">
            <a:avLst/>
          </a:prstGeom>
          <a:solidFill>
            <a:schemeClr val="bg1"/>
          </a:solidFill>
          <a:effectLst>
            <a:outerShdw blurRad="292100" dist="38100" dir="2700000" algn="tl" rotWithShape="0">
              <a:prstClr val="black">
                <a:alpha val="22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it-IT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Evaluation on AWE 2/2</a:t>
            </a:r>
          </a:p>
        </p:txBody>
      </p:sp>
      <p:sp>
        <p:nvSpPr>
          <p:cNvPr id="135" name="Rettangolo 134">
            <a:extLst>
              <a:ext uri="{FF2B5EF4-FFF2-40B4-BE49-F238E27FC236}">
                <a16:creationId xmlns:a16="http://schemas.microsoft.com/office/drawing/2014/main" id="{D235BEF8-3A81-4212-8317-E3FF1E72AAF6}"/>
              </a:ext>
            </a:extLst>
          </p:cNvPr>
          <p:cNvSpPr/>
          <p:nvPr/>
        </p:nvSpPr>
        <p:spPr>
          <a:xfrm>
            <a:off x="602361" y="6543675"/>
            <a:ext cx="10987277" cy="57150"/>
          </a:xfrm>
          <a:prstGeom prst="rect">
            <a:avLst/>
          </a:prstGeom>
          <a:solidFill>
            <a:srgbClr val="28607C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6" name="Segnaposto contenuto 3">
            <a:extLst>
              <a:ext uri="{FF2B5EF4-FFF2-40B4-BE49-F238E27FC236}">
                <a16:creationId xmlns:a16="http://schemas.microsoft.com/office/drawing/2014/main" id="{516F22E1-2E67-42A8-88B2-774A97F39A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2361" y="2024177"/>
            <a:ext cx="5130123" cy="3420082"/>
          </a:xfrm>
          <a:prstGeom prst="rect">
            <a:avLst/>
          </a:prstGeom>
          <a:solidFill>
            <a:schemeClr val="bg1"/>
          </a:solidFill>
          <a:effectLst>
            <a:outerShdw blurRad="292100" dist="38100" dir="2700000" algn="tl" rotWithShape="0">
              <a:prstClr val="black">
                <a:alpha val="22000"/>
              </a:prstClr>
            </a:outerShdw>
          </a:effectLst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145369E3-D21F-43F2-92E6-723C985AAC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77285" y="2030101"/>
            <a:ext cx="5112351" cy="3408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203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Picture 6">
            <a:extLst>
              <a:ext uri="{FF2B5EF4-FFF2-40B4-BE49-F238E27FC236}">
                <a16:creationId xmlns:a16="http://schemas.microsoft.com/office/drawing/2014/main" id="{E0FB401A-C0DC-4872-856C-02C65B39264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t="6250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  <a:noFill/>
        </p:spPr>
      </p:pic>
      <p:sp>
        <p:nvSpPr>
          <p:cNvPr id="211" name="Rettangolo con angoli arrotondati 210">
            <a:extLst>
              <a:ext uri="{FF2B5EF4-FFF2-40B4-BE49-F238E27FC236}">
                <a16:creationId xmlns:a16="http://schemas.microsoft.com/office/drawing/2014/main" id="{7FE81E31-386F-4C43-9E6E-FB3A792EB17F}"/>
              </a:ext>
            </a:extLst>
          </p:cNvPr>
          <p:cNvSpPr/>
          <p:nvPr/>
        </p:nvSpPr>
        <p:spPr>
          <a:xfrm>
            <a:off x="241476" y="1779009"/>
            <a:ext cx="11700045" cy="4592186"/>
          </a:xfrm>
          <a:prstGeom prst="roundRect">
            <a:avLst>
              <a:gd name="adj" fmla="val 486"/>
            </a:avLst>
          </a:prstGeom>
          <a:solidFill>
            <a:srgbClr val="4472C4">
              <a:alpha val="63000"/>
            </a:srgbClr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6" name="Rettangolo con angoli arrotondati 195">
            <a:extLst>
              <a:ext uri="{FF2B5EF4-FFF2-40B4-BE49-F238E27FC236}">
                <a16:creationId xmlns:a16="http://schemas.microsoft.com/office/drawing/2014/main" id="{C515078F-48A0-4B1D-98A7-53F32A5D82C8}"/>
              </a:ext>
            </a:extLst>
          </p:cNvPr>
          <p:cNvSpPr/>
          <p:nvPr/>
        </p:nvSpPr>
        <p:spPr>
          <a:xfrm>
            <a:off x="318887" y="1869673"/>
            <a:ext cx="11511564" cy="2933076"/>
          </a:xfrm>
          <a:prstGeom prst="roundRect">
            <a:avLst>
              <a:gd name="adj" fmla="val 48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67" name="Rettangolo con angoli arrotondati 1066">
            <a:extLst>
              <a:ext uri="{FF2B5EF4-FFF2-40B4-BE49-F238E27FC236}">
                <a16:creationId xmlns:a16="http://schemas.microsoft.com/office/drawing/2014/main" id="{899033F7-D0E0-4E0F-9CEB-891A44AB11FB}"/>
              </a:ext>
            </a:extLst>
          </p:cNvPr>
          <p:cNvSpPr/>
          <p:nvPr/>
        </p:nvSpPr>
        <p:spPr>
          <a:xfrm>
            <a:off x="1074858" y="2027983"/>
            <a:ext cx="3948462" cy="4075991"/>
          </a:xfrm>
          <a:prstGeom prst="roundRect">
            <a:avLst>
              <a:gd name="adj" fmla="val 486"/>
            </a:avLst>
          </a:prstGeom>
          <a:solidFill>
            <a:srgbClr val="4472C4">
              <a:alpha val="14902"/>
            </a:srgbClr>
          </a:solidFill>
          <a:ln>
            <a:solidFill>
              <a:schemeClr val="accent1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43" name="Connettore diritto 42">
            <a:extLst>
              <a:ext uri="{FF2B5EF4-FFF2-40B4-BE49-F238E27FC236}">
                <a16:creationId xmlns:a16="http://schemas.microsoft.com/office/drawing/2014/main" id="{12D05F8C-5418-4077-BAC4-B4906E2B9090}"/>
              </a:ext>
            </a:extLst>
          </p:cNvPr>
          <p:cNvCxnSpPr>
            <a:cxnSpLocks/>
          </p:cNvCxnSpPr>
          <p:nvPr/>
        </p:nvCxnSpPr>
        <p:spPr>
          <a:xfrm>
            <a:off x="318887" y="3364800"/>
            <a:ext cx="11511564" cy="0"/>
          </a:xfrm>
          <a:prstGeom prst="line">
            <a:avLst/>
          </a:prstGeom>
          <a:ln w="3175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AC9CD368-C600-4EA3-B440-8730F9BBF65A}"/>
              </a:ext>
            </a:extLst>
          </p:cNvPr>
          <p:cNvSpPr txBox="1"/>
          <p:nvPr/>
        </p:nvSpPr>
        <p:spPr>
          <a:xfrm rot="16200000">
            <a:off x="32925" y="2452907"/>
            <a:ext cx="1219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Enrollment</a:t>
            </a:r>
            <a:endParaRPr lang="it-IT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3E440BA3-1974-4030-A36F-3D402C0D628D}"/>
              </a:ext>
            </a:extLst>
          </p:cNvPr>
          <p:cNvSpPr txBox="1"/>
          <p:nvPr/>
        </p:nvSpPr>
        <p:spPr>
          <a:xfrm rot="16200000">
            <a:off x="15324" y="3878607"/>
            <a:ext cx="1254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Verification</a:t>
            </a:r>
            <a:endParaRPr lang="it-IT" sz="12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7" name="Rettangolo 36">
            <a:extLst>
              <a:ext uri="{FF2B5EF4-FFF2-40B4-BE49-F238E27FC236}">
                <a16:creationId xmlns:a16="http://schemas.microsoft.com/office/drawing/2014/main" id="{C9F9726E-0E75-47E2-8806-3A5C7E1278D6}"/>
              </a:ext>
            </a:extLst>
          </p:cNvPr>
          <p:cNvSpPr/>
          <p:nvPr/>
        </p:nvSpPr>
        <p:spPr>
          <a:xfrm>
            <a:off x="1176818" y="2388206"/>
            <a:ext cx="1115684" cy="408968"/>
          </a:xfrm>
          <a:prstGeom prst="rect">
            <a:avLst/>
          </a:prstGeom>
          <a:solidFill>
            <a:srgbClr val="4A9DC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Take 3 pictures</a:t>
            </a:r>
          </a:p>
        </p:txBody>
      </p:sp>
      <p:sp>
        <p:nvSpPr>
          <p:cNvPr id="38" name="Rettangolo 37">
            <a:extLst>
              <a:ext uri="{FF2B5EF4-FFF2-40B4-BE49-F238E27FC236}">
                <a16:creationId xmlns:a16="http://schemas.microsoft.com/office/drawing/2014/main" id="{848287B6-A40E-4FEC-B968-723516E61B17}"/>
              </a:ext>
            </a:extLst>
          </p:cNvPr>
          <p:cNvSpPr/>
          <p:nvPr/>
        </p:nvSpPr>
        <p:spPr>
          <a:xfrm>
            <a:off x="1176818" y="3899312"/>
            <a:ext cx="1233708" cy="408968"/>
          </a:xfrm>
          <a:prstGeom prst="rect">
            <a:avLst/>
          </a:prstGeom>
          <a:solidFill>
            <a:srgbClr val="4A9DC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 err="1"/>
              <a:t>Detect</a:t>
            </a:r>
            <a:r>
              <a:rPr lang="it-IT" sz="1200" dirty="0"/>
              <a:t> </a:t>
            </a:r>
            <a:r>
              <a:rPr lang="it-IT" sz="1200" dirty="0" err="1"/>
              <a:t>if</a:t>
            </a:r>
            <a:r>
              <a:rPr lang="it-IT" sz="1200" dirty="0"/>
              <a:t> camera </a:t>
            </a:r>
            <a:r>
              <a:rPr lang="it-IT" sz="1200" dirty="0" err="1"/>
              <a:t>is</a:t>
            </a:r>
            <a:r>
              <a:rPr lang="it-IT" sz="1200" dirty="0"/>
              <a:t> </a:t>
            </a:r>
            <a:r>
              <a:rPr lang="it-IT" sz="1200" dirty="0" err="1"/>
              <a:t>stable</a:t>
            </a:r>
            <a:endParaRPr lang="it-IT" sz="1200" dirty="0"/>
          </a:p>
        </p:txBody>
      </p:sp>
      <p:sp>
        <p:nvSpPr>
          <p:cNvPr id="40" name="Rettangolo 39">
            <a:extLst>
              <a:ext uri="{FF2B5EF4-FFF2-40B4-BE49-F238E27FC236}">
                <a16:creationId xmlns:a16="http://schemas.microsoft.com/office/drawing/2014/main" id="{416FFF42-EDD8-4537-8300-C2F9967A009E}"/>
              </a:ext>
            </a:extLst>
          </p:cNvPr>
          <p:cNvSpPr/>
          <p:nvPr/>
        </p:nvSpPr>
        <p:spPr>
          <a:xfrm>
            <a:off x="3872216" y="3156266"/>
            <a:ext cx="1078301" cy="417057"/>
          </a:xfrm>
          <a:prstGeom prst="rect">
            <a:avLst/>
          </a:prstGeom>
          <a:solidFill>
            <a:srgbClr val="4A9DC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 err="1"/>
              <a:t>Preprocessing</a:t>
            </a:r>
            <a:endParaRPr lang="it-IT" sz="1200" dirty="0"/>
          </a:p>
        </p:txBody>
      </p:sp>
      <p:sp>
        <p:nvSpPr>
          <p:cNvPr id="47" name="Rettangolo 46">
            <a:extLst>
              <a:ext uri="{FF2B5EF4-FFF2-40B4-BE49-F238E27FC236}">
                <a16:creationId xmlns:a16="http://schemas.microsoft.com/office/drawing/2014/main" id="{60DE583C-A15D-41D1-B7D6-EF63B6303A4C}"/>
              </a:ext>
            </a:extLst>
          </p:cNvPr>
          <p:cNvSpPr/>
          <p:nvPr/>
        </p:nvSpPr>
        <p:spPr>
          <a:xfrm>
            <a:off x="2820917" y="3899311"/>
            <a:ext cx="1233708" cy="411280"/>
          </a:xfrm>
          <a:prstGeom prst="rect">
            <a:avLst/>
          </a:prstGeom>
          <a:solidFill>
            <a:srgbClr val="4A9DC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Input image</a:t>
            </a:r>
          </a:p>
        </p:txBody>
      </p:sp>
      <p:cxnSp>
        <p:nvCxnSpPr>
          <p:cNvPr id="49" name="Connettore a gomito 48">
            <a:extLst>
              <a:ext uri="{FF2B5EF4-FFF2-40B4-BE49-F238E27FC236}">
                <a16:creationId xmlns:a16="http://schemas.microsoft.com/office/drawing/2014/main" id="{005946AE-CE62-44F7-B035-9B01D6695D7F}"/>
              </a:ext>
            </a:extLst>
          </p:cNvPr>
          <p:cNvCxnSpPr>
            <a:cxnSpLocks/>
            <a:endCxn id="40" idx="0"/>
          </p:cNvCxnSpPr>
          <p:nvPr/>
        </p:nvCxnSpPr>
        <p:spPr>
          <a:xfrm>
            <a:off x="2265226" y="2708467"/>
            <a:ext cx="2146141" cy="447799"/>
          </a:xfrm>
          <a:prstGeom prst="bentConnector2">
            <a:avLst/>
          </a:prstGeom>
          <a:ln>
            <a:solidFill>
              <a:srgbClr val="4A9DC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ttore 2 50">
            <a:extLst>
              <a:ext uri="{FF2B5EF4-FFF2-40B4-BE49-F238E27FC236}">
                <a16:creationId xmlns:a16="http://schemas.microsoft.com/office/drawing/2014/main" id="{7A201720-ED55-4991-A3CD-46DC0483AD4D}"/>
              </a:ext>
            </a:extLst>
          </p:cNvPr>
          <p:cNvCxnSpPr>
            <a:cxnSpLocks/>
            <a:stCxn id="38" idx="3"/>
            <a:endCxn id="47" idx="1"/>
          </p:cNvCxnSpPr>
          <p:nvPr/>
        </p:nvCxnSpPr>
        <p:spPr>
          <a:xfrm>
            <a:off x="2410526" y="4103796"/>
            <a:ext cx="410391" cy="1155"/>
          </a:xfrm>
          <a:prstGeom prst="straightConnector1">
            <a:avLst/>
          </a:prstGeom>
          <a:ln>
            <a:solidFill>
              <a:srgbClr val="4A9DC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ttore a gomito 52">
            <a:extLst>
              <a:ext uri="{FF2B5EF4-FFF2-40B4-BE49-F238E27FC236}">
                <a16:creationId xmlns:a16="http://schemas.microsoft.com/office/drawing/2014/main" id="{E027628D-BF30-4CE3-949C-18B0885A5B8C}"/>
              </a:ext>
            </a:extLst>
          </p:cNvPr>
          <p:cNvCxnSpPr>
            <a:cxnSpLocks/>
            <a:stCxn id="47" idx="3"/>
            <a:endCxn id="40" idx="2"/>
          </p:cNvCxnSpPr>
          <p:nvPr/>
        </p:nvCxnSpPr>
        <p:spPr>
          <a:xfrm flipV="1">
            <a:off x="4054625" y="3573323"/>
            <a:ext cx="356742" cy="531628"/>
          </a:xfrm>
          <a:prstGeom prst="bentConnector2">
            <a:avLst/>
          </a:prstGeom>
          <a:ln>
            <a:solidFill>
              <a:srgbClr val="4A9DC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ttangolo 53">
            <a:extLst>
              <a:ext uri="{FF2B5EF4-FFF2-40B4-BE49-F238E27FC236}">
                <a16:creationId xmlns:a16="http://schemas.microsoft.com/office/drawing/2014/main" id="{6B380AB6-48BD-4284-8383-3C20B61C31B4}"/>
              </a:ext>
            </a:extLst>
          </p:cNvPr>
          <p:cNvSpPr/>
          <p:nvPr/>
        </p:nvSpPr>
        <p:spPr>
          <a:xfrm>
            <a:off x="7656811" y="3156269"/>
            <a:ext cx="1078300" cy="417057"/>
          </a:xfrm>
          <a:prstGeom prst="rect">
            <a:avLst/>
          </a:prstGeom>
          <a:solidFill>
            <a:srgbClr val="4A9DC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Feature extraction</a:t>
            </a:r>
          </a:p>
        </p:txBody>
      </p:sp>
      <p:cxnSp>
        <p:nvCxnSpPr>
          <p:cNvPr id="56" name="Connettore 2 55">
            <a:extLst>
              <a:ext uri="{FF2B5EF4-FFF2-40B4-BE49-F238E27FC236}">
                <a16:creationId xmlns:a16="http://schemas.microsoft.com/office/drawing/2014/main" id="{F502EFC3-B47F-4168-9227-327EA4E70239}"/>
              </a:ext>
            </a:extLst>
          </p:cNvPr>
          <p:cNvCxnSpPr>
            <a:cxnSpLocks/>
            <a:stCxn id="40" idx="3"/>
            <a:endCxn id="59" idx="1"/>
          </p:cNvCxnSpPr>
          <p:nvPr/>
        </p:nvCxnSpPr>
        <p:spPr>
          <a:xfrm flipV="1">
            <a:off x="4950517" y="3357656"/>
            <a:ext cx="171329" cy="71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ttangolo 58">
            <a:extLst>
              <a:ext uri="{FF2B5EF4-FFF2-40B4-BE49-F238E27FC236}">
                <a16:creationId xmlns:a16="http://schemas.microsoft.com/office/drawing/2014/main" id="{474C5AD4-2352-4D82-B1E8-F68F3E70DB40}"/>
              </a:ext>
            </a:extLst>
          </p:cNvPr>
          <p:cNvSpPr/>
          <p:nvPr/>
        </p:nvSpPr>
        <p:spPr>
          <a:xfrm>
            <a:off x="5121846" y="3149127"/>
            <a:ext cx="1078300" cy="417057"/>
          </a:xfrm>
          <a:prstGeom prst="rect">
            <a:avLst/>
          </a:prstGeom>
          <a:solidFill>
            <a:srgbClr val="4A9DC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 err="1"/>
              <a:t>Ear</a:t>
            </a:r>
            <a:r>
              <a:rPr lang="it-IT" sz="1200" dirty="0"/>
              <a:t> </a:t>
            </a:r>
            <a:r>
              <a:rPr lang="it-IT" sz="1200" dirty="0" err="1"/>
              <a:t>Detection</a:t>
            </a:r>
            <a:endParaRPr lang="it-IT" sz="1200" dirty="0"/>
          </a:p>
        </p:txBody>
      </p:sp>
      <p:cxnSp>
        <p:nvCxnSpPr>
          <p:cNvPr id="61" name="Connettore 2 60">
            <a:extLst>
              <a:ext uri="{FF2B5EF4-FFF2-40B4-BE49-F238E27FC236}">
                <a16:creationId xmlns:a16="http://schemas.microsoft.com/office/drawing/2014/main" id="{1F0F4A76-09A9-4285-89B7-6DB02F6B7280}"/>
              </a:ext>
            </a:extLst>
          </p:cNvPr>
          <p:cNvCxnSpPr>
            <a:cxnSpLocks/>
            <a:stCxn id="59" idx="3"/>
            <a:endCxn id="136" idx="1"/>
          </p:cNvCxnSpPr>
          <p:nvPr/>
        </p:nvCxnSpPr>
        <p:spPr>
          <a:xfrm>
            <a:off x="6200146" y="3357656"/>
            <a:ext cx="171330" cy="71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Cilindro 65">
            <a:extLst>
              <a:ext uri="{FF2B5EF4-FFF2-40B4-BE49-F238E27FC236}">
                <a16:creationId xmlns:a16="http://schemas.microsoft.com/office/drawing/2014/main" id="{C21FCECA-333A-42CD-911E-6A9093D9E3EC}"/>
              </a:ext>
            </a:extLst>
          </p:cNvPr>
          <p:cNvSpPr/>
          <p:nvPr/>
        </p:nvSpPr>
        <p:spPr>
          <a:xfrm>
            <a:off x="9878356" y="2423578"/>
            <a:ext cx="414068" cy="550710"/>
          </a:xfrm>
          <a:prstGeom prst="can">
            <a:avLst/>
          </a:prstGeom>
          <a:solidFill>
            <a:srgbClr val="4A9DC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100" dirty="0"/>
          </a:p>
        </p:txBody>
      </p:sp>
      <p:cxnSp>
        <p:nvCxnSpPr>
          <p:cNvPr id="68" name="Connettore a gomito 67">
            <a:extLst>
              <a:ext uri="{FF2B5EF4-FFF2-40B4-BE49-F238E27FC236}">
                <a16:creationId xmlns:a16="http://schemas.microsoft.com/office/drawing/2014/main" id="{B8AF1074-46EC-4BAA-9732-24A22AC5F8A0}"/>
              </a:ext>
            </a:extLst>
          </p:cNvPr>
          <p:cNvCxnSpPr>
            <a:cxnSpLocks/>
            <a:stCxn id="54" idx="0"/>
            <a:endCxn id="66" idx="2"/>
          </p:cNvCxnSpPr>
          <p:nvPr/>
        </p:nvCxnSpPr>
        <p:spPr>
          <a:xfrm rot="5400000" flipH="1" flipV="1">
            <a:off x="8808490" y="2086404"/>
            <a:ext cx="457336" cy="1682395"/>
          </a:xfrm>
          <a:prstGeom prst="bentConnector2">
            <a:avLst/>
          </a:prstGeom>
          <a:ln>
            <a:solidFill>
              <a:srgbClr val="4A9DC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ttangolo 74">
            <a:extLst>
              <a:ext uri="{FF2B5EF4-FFF2-40B4-BE49-F238E27FC236}">
                <a16:creationId xmlns:a16="http://schemas.microsoft.com/office/drawing/2014/main" id="{3D5753EE-55E9-45ED-97BA-0C94F8160D38}"/>
              </a:ext>
            </a:extLst>
          </p:cNvPr>
          <p:cNvSpPr/>
          <p:nvPr/>
        </p:nvSpPr>
        <p:spPr>
          <a:xfrm>
            <a:off x="9546240" y="3889777"/>
            <a:ext cx="1078300" cy="417057"/>
          </a:xfrm>
          <a:prstGeom prst="rect">
            <a:avLst/>
          </a:prstGeom>
          <a:solidFill>
            <a:srgbClr val="4A9DC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Matching</a:t>
            </a:r>
          </a:p>
        </p:txBody>
      </p:sp>
      <p:sp>
        <p:nvSpPr>
          <p:cNvPr id="76" name="CasellaDiTesto 75">
            <a:extLst>
              <a:ext uri="{FF2B5EF4-FFF2-40B4-BE49-F238E27FC236}">
                <a16:creationId xmlns:a16="http://schemas.microsoft.com/office/drawing/2014/main" id="{98D1DF0C-5DAA-4CF7-B6F4-8B5CFAC9FEB0}"/>
              </a:ext>
            </a:extLst>
          </p:cNvPr>
          <p:cNvSpPr txBox="1"/>
          <p:nvPr/>
        </p:nvSpPr>
        <p:spPr>
          <a:xfrm>
            <a:off x="8777966" y="2409770"/>
            <a:ext cx="12019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>
                <a:solidFill>
                  <a:schemeClr val="accent1">
                    <a:lumMod val="75000"/>
                  </a:schemeClr>
                </a:solidFill>
              </a:rPr>
              <a:t>Store templates</a:t>
            </a:r>
          </a:p>
        </p:txBody>
      </p:sp>
      <p:cxnSp>
        <p:nvCxnSpPr>
          <p:cNvPr id="97" name="Connettore a gomito 96">
            <a:extLst>
              <a:ext uri="{FF2B5EF4-FFF2-40B4-BE49-F238E27FC236}">
                <a16:creationId xmlns:a16="http://schemas.microsoft.com/office/drawing/2014/main" id="{9EA4BCA3-C471-4872-B821-3E4C8C7C41CA}"/>
              </a:ext>
            </a:extLst>
          </p:cNvPr>
          <p:cNvCxnSpPr>
            <a:stCxn id="54" idx="2"/>
            <a:endCxn id="75" idx="1"/>
          </p:cNvCxnSpPr>
          <p:nvPr/>
        </p:nvCxnSpPr>
        <p:spPr>
          <a:xfrm rot="16200000" flipH="1">
            <a:off x="8608610" y="3160676"/>
            <a:ext cx="524980" cy="1350279"/>
          </a:xfrm>
          <a:prstGeom prst="bentConnector2">
            <a:avLst/>
          </a:prstGeom>
          <a:ln>
            <a:solidFill>
              <a:srgbClr val="4A9DC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Connettore 2 100">
            <a:extLst>
              <a:ext uri="{FF2B5EF4-FFF2-40B4-BE49-F238E27FC236}">
                <a16:creationId xmlns:a16="http://schemas.microsoft.com/office/drawing/2014/main" id="{995CA2C2-6F78-44AA-B64E-819C7A0DEF05}"/>
              </a:ext>
            </a:extLst>
          </p:cNvPr>
          <p:cNvCxnSpPr>
            <a:stCxn id="66" idx="3"/>
            <a:endCxn id="75" idx="0"/>
          </p:cNvCxnSpPr>
          <p:nvPr/>
        </p:nvCxnSpPr>
        <p:spPr>
          <a:xfrm>
            <a:off x="10085390" y="2974288"/>
            <a:ext cx="0" cy="915489"/>
          </a:xfrm>
          <a:prstGeom prst="straightConnector1">
            <a:avLst/>
          </a:prstGeom>
          <a:ln>
            <a:solidFill>
              <a:srgbClr val="4A9DC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CasellaDiTesto 101">
            <a:extLst>
              <a:ext uri="{FF2B5EF4-FFF2-40B4-BE49-F238E27FC236}">
                <a16:creationId xmlns:a16="http://schemas.microsoft.com/office/drawing/2014/main" id="{766AE561-2624-4B9A-A73E-B93B77A532C0}"/>
              </a:ext>
            </a:extLst>
          </p:cNvPr>
          <p:cNvSpPr txBox="1"/>
          <p:nvPr/>
        </p:nvSpPr>
        <p:spPr>
          <a:xfrm>
            <a:off x="10085390" y="3390056"/>
            <a:ext cx="11311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 err="1">
                <a:solidFill>
                  <a:schemeClr val="accent1">
                    <a:lumMod val="75000"/>
                  </a:schemeClr>
                </a:solidFill>
              </a:rPr>
              <a:t>Retrieve</a:t>
            </a:r>
            <a:endParaRPr lang="it-IT" sz="1200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it-IT" sz="1200" dirty="0">
                <a:solidFill>
                  <a:schemeClr val="accent1">
                    <a:lumMod val="75000"/>
                  </a:schemeClr>
                </a:solidFill>
              </a:rPr>
              <a:t>templates</a:t>
            </a:r>
          </a:p>
        </p:txBody>
      </p:sp>
      <p:cxnSp>
        <p:nvCxnSpPr>
          <p:cNvPr id="106" name="Connettore 2 105">
            <a:extLst>
              <a:ext uri="{FF2B5EF4-FFF2-40B4-BE49-F238E27FC236}">
                <a16:creationId xmlns:a16="http://schemas.microsoft.com/office/drawing/2014/main" id="{3DD712EB-A18D-4E6F-82BE-9296CCAD18FE}"/>
              </a:ext>
            </a:extLst>
          </p:cNvPr>
          <p:cNvCxnSpPr>
            <a:cxnSpLocks/>
            <a:stCxn id="75" idx="3"/>
          </p:cNvCxnSpPr>
          <p:nvPr/>
        </p:nvCxnSpPr>
        <p:spPr>
          <a:xfrm flipV="1">
            <a:off x="10624540" y="4094262"/>
            <a:ext cx="431320" cy="40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Rettangolo con angoli arrotondati 110">
            <a:extLst>
              <a:ext uri="{FF2B5EF4-FFF2-40B4-BE49-F238E27FC236}">
                <a16:creationId xmlns:a16="http://schemas.microsoft.com/office/drawing/2014/main" id="{530DA4E4-3092-4C03-9BF9-7F55153E0E87}"/>
              </a:ext>
            </a:extLst>
          </p:cNvPr>
          <p:cNvSpPr/>
          <p:nvPr/>
        </p:nvSpPr>
        <p:spPr>
          <a:xfrm>
            <a:off x="10864405" y="3953964"/>
            <a:ext cx="838203" cy="296772"/>
          </a:xfrm>
          <a:prstGeom prst="roundRect">
            <a:avLst/>
          </a:prstGeom>
          <a:solidFill>
            <a:srgbClr val="4A9DC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 err="1"/>
              <a:t>Decision</a:t>
            </a:r>
            <a:endParaRPr lang="it-IT" sz="1200" dirty="0"/>
          </a:p>
        </p:txBody>
      </p:sp>
      <p:pic>
        <p:nvPicPr>
          <p:cNvPr id="1026" name="Picture 2" descr="OpenCV Logo - LogoDix">
            <a:extLst>
              <a:ext uri="{FF2B5EF4-FFF2-40B4-BE49-F238E27FC236}">
                <a16:creationId xmlns:a16="http://schemas.microsoft.com/office/drawing/2014/main" id="{7D149BF1-71E9-4D85-85AA-39C792F4AB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0816" y="4884251"/>
            <a:ext cx="893455" cy="110057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6" name="Rettangolo 135">
            <a:extLst>
              <a:ext uri="{FF2B5EF4-FFF2-40B4-BE49-F238E27FC236}">
                <a16:creationId xmlns:a16="http://schemas.microsoft.com/office/drawing/2014/main" id="{C6FE34CD-B9F5-4861-A2AF-E4B92B305CA7}"/>
              </a:ext>
            </a:extLst>
          </p:cNvPr>
          <p:cNvSpPr/>
          <p:nvPr/>
        </p:nvSpPr>
        <p:spPr>
          <a:xfrm>
            <a:off x="6371476" y="3156265"/>
            <a:ext cx="1078301" cy="417057"/>
          </a:xfrm>
          <a:prstGeom prst="rect">
            <a:avLst/>
          </a:prstGeom>
          <a:solidFill>
            <a:srgbClr val="4A9DC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 err="1"/>
              <a:t>Preprocessing</a:t>
            </a:r>
            <a:endParaRPr lang="it-IT" sz="1200" dirty="0"/>
          </a:p>
        </p:txBody>
      </p:sp>
      <p:cxnSp>
        <p:nvCxnSpPr>
          <p:cNvPr id="150" name="Connettore 2 149">
            <a:extLst>
              <a:ext uri="{FF2B5EF4-FFF2-40B4-BE49-F238E27FC236}">
                <a16:creationId xmlns:a16="http://schemas.microsoft.com/office/drawing/2014/main" id="{ED4C9273-5E10-4F89-952F-8111BC02E37C}"/>
              </a:ext>
            </a:extLst>
          </p:cNvPr>
          <p:cNvCxnSpPr>
            <a:cxnSpLocks/>
            <a:stCxn id="136" idx="3"/>
            <a:endCxn id="54" idx="1"/>
          </p:cNvCxnSpPr>
          <p:nvPr/>
        </p:nvCxnSpPr>
        <p:spPr>
          <a:xfrm>
            <a:off x="7449777" y="3364794"/>
            <a:ext cx="207034" cy="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8" name="Connettore a gomito 1047">
            <a:extLst>
              <a:ext uri="{FF2B5EF4-FFF2-40B4-BE49-F238E27FC236}">
                <a16:creationId xmlns:a16="http://schemas.microsoft.com/office/drawing/2014/main" id="{DDCA3934-218C-4863-A135-81DC750B42D6}"/>
              </a:ext>
            </a:extLst>
          </p:cNvPr>
          <p:cNvCxnSpPr>
            <a:cxnSpLocks/>
            <a:endCxn id="136" idx="2"/>
          </p:cNvCxnSpPr>
          <p:nvPr/>
        </p:nvCxnSpPr>
        <p:spPr>
          <a:xfrm flipV="1">
            <a:off x="4062376" y="3573322"/>
            <a:ext cx="2848251" cy="616986"/>
          </a:xfrm>
          <a:prstGeom prst="bentConnector2">
            <a:avLst/>
          </a:prstGeom>
          <a:ln>
            <a:solidFill>
              <a:srgbClr val="4A9DCE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Rettangolo con angoli arrotondati 174">
            <a:extLst>
              <a:ext uri="{FF2B5EF4-FFF2-40B4-BE49-F238E27FC236}">
                <a16:creationId xmlns:a16="http://schemas.microsoft.com/office/drawing/2014/main" id="{0730327A-4A6E-4091-9635-C4BDEE4DF4A4}"/>
              </a:ext>
            </a:extLst>
          </p:cNvPr>
          <p:cNvSpPr/>
          <p:nvPr/>
        </p:nvSpPr>
        <p:spPr>
          <a:xfrm>
            <a:off x="5057269" y="2027983"/>
            <a:ext cx="1207453" cy="4075991"/>
          </a:xfrm>
          <a:prstGeom prst="roundRect">
            <a:avLst>
              <a:gd name="adj" fmla="val 486"/>
            </a:avLst>
          </a:prstGeom>
          <a:solidFill>
            <a:srgbClr val="4472C4">
              <a:alpha val="14902"/>
            </a:srgbClr>
          </a:solidFill>
          <a:ln>
            <a:solidFill>
              <a:schemeClr val="accent1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68" name="Connettore a gomito 167">
            <a:extLst>
              <a:ext uri="{FF2B5EF4-FFF2-40B4-BE49-F238E27FC236}">
                <a16:creationId xmlns:a16="http://schemas.microsoft.com/office/drawing/2014/main" id="{7EA4C0C0-4A4D-4519-B305-1B36276ACB81}"/>
              </a:ext>
            </a:extLst>
          </p:cNvPr>
          <p:cNvCxnSpPr>
            <a:cxnSpLocks/>
            <a:stCxn id="37" idx="3"/>
            <a:endCxn id="136" idx="0"/>
          </p:cNvCxnSpPr>
          <p:nvPr/>
        </p:nvCxnSpPr>
        <p:spPr>
          <a:xfrm>
            <a:off x="2292502" y="2592690"/>
            <a:ext cx="4618125" cy="563575"/>
          </a:xfrm>
          <a:prstGeom prst="bentConnector2">
            <a:avLst/>
          </a:prstGeom>
          <a:ln>
            <a:solidFill>
              <a:srgbClr val="4A9DC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Rettangolo con angoli arrotondati 175">
            <a:extLst>
              <a:ext uri="{FF2B5EF4-FFF2-40B4-BE49-F238E27FC236}">
                <a16:creationId xmlns:a16="http://schemas.microsoft.com/office/drawing/2014/main" id="{A930D2CC-EAC2-4D75-BEAA-C99AC675AF28}"/>
              </a:ext>
            </a:extLst>
          </p:cNvPr>
          <p:cNvSpPr/>
          <p:nvPr/>
        </p:nvSpPr>
        <p:spPr>
          <a:xfrm>
            <a:off x="6302557" y="2027983"/>
            <a:ext cx="2518506" cy="4075991"/>
          </a:xfrm>
          <a:prstGeom prst="roundRect">
            <a:avLst>
              <a:gd name="adj" fmla="val 486"/>
            </a:avLst>
          </a:prstGeom>
          <a:solidFill>
            <a:srgbClr val="4472C4">
              <a:alpha val="14902"/>
            </a:srgbClr>
          </a:solidFill>
          <a:ln>
            <a:solidFill>
              <a:schemeClr val="accent1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080" name="Picture 4">
            <a:extLst>
              <a:ext uri="{FF2B5EF4-FFF2-40B4-BE49-F238E27FC236}">
                <a16:creationId xmlns:a16="http://schemas.microsoft.com/office/drawing/2014/main" id="{60A27204-E7B0-4DD1-A9A8-80DD315DE1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7008" y="4874186"/>
            <a:ext cx="1424673" cy="71233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2" name="Picture 6">
            <a:extLst>
              <a:ext uri="{FF2B5EF4-FFF2-40B4-BE49-F238E27FC236}">
                <a16:creationId xmlns:a16="http://schemas.microsoft.com/office/drawing/2014/main" id="{8DFE49EE-3B07-4B92-B823-A5E090DF01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0284" y="5454522"/>
            <a:ext cx="1207453" cy="60372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4" name="Picture 10">
            <a:extLst>
              <a:ext uri="{FF2B5EF4-FFF2-40B4-BE49-F238E27FC236}">
                <a16:creationId xmlns:a16="http://schemas.microsoft.com/office/drawing/2014/main" id="{FB76AE32-5B18-4175-893A-A6495541E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1476" y="5507035"/>
            <a:ext cx="2261378" cy="34921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5" name="Picture 12">
            <a:extLst>
              <a:ext uri="{FF2B5EF4-FFF2-40B4-BE49-F238E27FC236}">
                <a16:creationId xmlns:a16="http://schemas.microsoft.com/office/drawing/2014/main" id="{862A32EF-608E-4188-AD2C-11722AA4F7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4800" y="5007234"/>
            <a:ext cx="1175617" cy="105805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4" name="Rettangolo 133">
            <a:extLst>
              <a:ext uri="{FF2B5EF4-FFF2-40B4-BE49-F238E27FC236}">
                <a16:creationId xmlns:a16="http://schemas.microsoft.com/office/drawing/2014/main" id="{A74E6ECB-4C5F-490C-8690-ECFFF5B7FBB0}"/>
              </a:ext>
            </a:extLst>
          </p:cNvPr>
          <p:cNvSpPr/>
          <p:nvPr/>
        </p:nvSpPr>
        <p:spPr>
          <a:xfrm>
            <a:off x="0" y="653111"/>
            <a:ext cx="200025" cy="63909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5E9F95"/>
              </a:solidFill>
            </a:endParaRPr>
          </a:p>
        </p:txBody>
      </p:sp>
      <p:sp>
        <p:nvSpPr>
          <p:cNvPr id="214" name="Rettangolo 213">
            <a:extLst>
              <a:ext uri="{FF2B5EF4-FFF2-40B4-BE49-F238E27FC236}">
                <a16:creationId xmlns:a16="http://schemas.microsoft.com/office/drawing/2014/main" id="{18351C38-37F1-45F6-86D3-FF0271B2C448}"/>
              </a:ext>
            </a:extLst>
          </p:cNvPr>
          <p:cNvSpPr/>
          <p:nvPr/>
        </p:nvSpPr>
        <p:spPr>
          <a:xfrm>
            <a:off x="262201" y="653111"/>
            <a:ext cx="162919" cy="63909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5E9F95"/>
              </a:solidFill>
            </a:endParaRPr>
          </a:p>
        </p:txBody>
      </p:sp>
      <p:sp>
        <p:nvSpPr>
          <p:cNvPr id="215" name="Rettangolo 214">
            <a:extLst>
              <a:ext uri="{FF2B5EF4-FFF2-40B4-BE49-F238E27FC236}">
                <a16:creationId xmlns:a16="http://schemas.microsoft.com/office/drawing/2014/main" id="{F10D202C-D2F2-4F09-942D-78D4396AE893}"/>
              </a:ext>
            </a:extLst>
          </p:cNvPr>
          <p:cNvSpPr/>
          <p:nvPr/>
        </p:nvSpPr>
        <p:spPr>
          <a:xfrm>
            <a:off x="487297" y="653111"/>
            <a:ext cx="115064" cy="63909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rgbClr val="5E9F95"/>
              </a:solidFill>
            </a:endParaRPr>
          </a:p>
        </p:txBody>
      </p:sp>
      <p:sp>
        <p:nvSpPr>
          <p:cNvPr id="208" name="Titolo 1">
            <a:extLst>
              <a:ext uri="{FF2B5EF4-FFF2-40B4-BE49-F238E27FC236}">
                <a16:creationId xmlns:a16="http://schemas.microsoft.com/office/drawing/2014/main" id="{BC45B76C-B315-4CFB-83E0-257DBF0C7695}"/>
              </a:ext>
            </a:extLst>
          </p:cNvPr>
          <p:cNvSpPr txBox="1">
            <a:spLocks/>
          </p:cNvSpPr>
          <p:nvPr/>
        </p:nvSpPr>
        <p:spPr>
          <a:xfrm>
            <a:off x="602361" y="484939"/>
            <a:ext cx="8426288" cy="951874"/>
          </a:xfrm>
          <a:prstGeom prst="rect">
            <a:avLst/>
          </a:prstGeom>
          <a:solidFill>
            <a:schemeClr val="bg1"/>
          </a:solidFill>
          <a:effectLst>
            <a:outerShdw blurRad="292100" dist="38100" dir="2700000" algn="tl" rotWithShape="0">
              <a:prstClr val="black">
                <a:alpha val="22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it-IT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System Architecture</a:t>
            </a:r>
          </a:p>
        </p:txBody>
      </p:sp>
    </p:spTree>
    <p:extLst>
      <p:ext uri="{BB962C8B-B14F-4D97-AF65-F5344CB8AC3E}">
        <p14:creationId xmlns:p14="http://schemas.microsoft.com/office/powerpoint/2010/main" val="1838995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C57E355-5DA7-4B52-8686-58CC54E494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25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7" name="Rectangle 42">
            <a:extLst>
              <a:ext uri="{FF2B5EF4-FFF2-40B4-BE49-F238E27FC236}">
                <a16:creationId xmlns:a16="http://schemas.microsoft.com/office/drawing/2014/main" id="{DCF1FFC3-D020-43C3-8B93-EF6BEFC46D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1912620" y="1929384"/>
            <a:ext cx="8366760" cy="2999232"/>
          </a:xfrm>
          <a:prstGeom prst="rect">
            <a:avLst/>
          </a:prstGeom>
          <a:solidFill>
            <a:schemeClr val="bg1">
              <a:alpha val="89000"/>
            </a:schemeClr>
          </a:solidFill>
          <a:ln w="127000" cap="sq" cmpd="thinThick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36DC16F5-AA12-41C5-ABD8-B73B3CB2F6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66010" y="2242539"/>
            <a:ext cx="7459980" cy="1425924"/>
          </a:xfrm>
        </p:spPr>
        <p:txBody>
          <a:bodyPr>
            <a:normAutofit/>
          </a:bodyPr>
          <a:lstStyle/>
          <a:p>
            <a:r>
              <a:rPr lang="it-IT" sz="5400" dirty="0"/>
              <a:t>Models</a:t>
            </a:r>
          </a:p>
        </p:txBody>
      </p:sp>
      <p:cxnSp>
        <p:nvCxnSpPr>
          <p:cNvPr id="48" name="Straight Connector 44">
            <a:extLst>
              <a:ext uri="{FF2B5EF4-FFF2-40B4-BE49-F238E27FC236}">
                <a16:creationId xmlns:a16="http://schemas.microsoft.com/office/drawing/2014/main" id="{16FC4A39-71B0-433B-AB94-CBFFA0DF90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02605" y="3792064"/>
            <a:ext cx="2586790" cy="0"/>
          </a:xfrm>
          <a:prstGeom prst="line">
            <a:avLst/>
          </a:prstGeom>
          <a:ln w="22225">
            <a:solidFill>
              <a:srgbClr val="567D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7000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Picture 6">
            <a:extLst>
              <a:ext uri="{FF2B5EF4-FFF2-40B4-BE49-F238E27FC236}">
                <a16:creationId xmlns:a16="http://schemas.microsoft.com/office/drawing/2014/main" id="{E0FB401A-C0DC-4872-856C-02C65B39264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t="6250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  <a:solidFill>
            <a:srgbClr val="4A9DCE"/>
          </a:solidFill>
        </p:spPr>
      </p:pic>
      <p:sp>
        <p:nvSpPr>
          <p:cNvPr id="134" name="Rettangolo 133">
            <a:extLst>
              <a:ext uri="{FF2B5EF4-FFF2-40B4-BE49-F238E27FC236}">
                <a16:creationId xmlns:a16="http://schemas.microsoft.com/office/drawing/2014/main" id="{A74E6ECB-4C5F-490C-8690-ECFFF5B7FBB0}"/>
              </a:ext>
            </a:extLst>
          </p:cNvPr>
          <p:cNvSpPr/>
          <p:nvPr/>
        </p:nvSpPr>
        <p:spPr>
          <a:xfrm>
            <a:off x="0" y="653111"/>
            <a:ext cx="200025" cy="639093"/>
          </a:xfrm>
          <a:prstGeom prst="rect">
            <a:avLst/>
          </a:prstGeom>
          <a:solidFill>
            <a:srgbClr val="4A9DCE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5E9F95"/>
              </a:solidFill>
            </a:endParaRPr>
          </a:p>
        </p:txBody>
      </p:sp>
      <p:sp>
        <p:nvSpPr>
          <p:cNvPr id="214" name="Rettangolo 213">
            <a:extLst>
              <a:ext uri="{FF2B5EF4-FFF2-40B4-BE49-F238E27FC236}">
                <a16:creationId xmlns:a16="http://schemas.microsoft.com/office/drawing/2014/main" id="{18351C38-37F1-45F6-86D3-FF0271B2C448}"/>
              </a:ext>
            </a:extLst>
          </p:cNvPr>
          <p:cNvSpPr/>
          <p:nvPr/>
        </p:nvSpPr>
        <p:spPr>
          <a:xfrm>
            <a:off x="262201" y="653111"/>
            <a:ext cx="162919" cy="639093"/>
          </a:xfrm>
          <a:prstGeom prst="rect">
            <a:avLst/>
          </a:prstGeom>
          <a:solidFill>
            <a:srgbClr val="4A9DCE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5E9F95"/>
              </a:solidFill>
            </a:endParaRPr>
          </a:p>
        </p:txBody>
      </p:sp>
      <p:sp>
        <p:nvSpPr>
          <p:cNvPr id="215" name="Rettangolo 214">
            <a:extLst>
              <a:ext uri="{FF2B5EF4-FFF2-40B4-BE49-F238E27FC236}">
                <a16:creationId xmlns:a16="http://schemas.microsoft.com/office/drawing/2014/main" id="{F10D202C-D2F2-4F09-942D-78D4396AE893}"/>
              </a:ext>
            </a:extLst>
          </p:cNvPr>
          <p:cNvSpPr/>
          <p:nvPr/>
        </p:nvSpPr>
        <p:spPr>
          <a:xfrm>
            <a:off x="487297" y="653111"/>
            <a:ext cx="115064" cy="639093"/>
          </a:xfrm>
          <a:prstGeom prst="rect">
            <a:avLst/>
          </a:prstGeom>
          <a:solidFill>
            <a:srgbClr val="4A9DCE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rgbClr val="5E9F95"/>
              </a:solidFill>
            </a:endParaRPr>
          </a:p>
        </p:txBody>
      </p:sp>
      <p:sp>
        <p:nvSpPr>
          <p:cNvPr id="208" name="Titolo 1">
            <a:extLst>
              <a:ext uri="{FF2B5EF4-FFF2-40B4-BE49-F238E27FC236}">
                <a16:creationId xmlns:a16="http://schemas.microsoft.com/office/drawing/2014/main" id="{BC45B76C-B315-4CFB-83E0-257DBF0C7695}"/>
              </a:ext>
            </a:extLst>
          </p:cNvPr>
          <p:cNvSpPr txBox="1">
            <a:spLocks/>
          </p:cNvSpPr>
          <p:nvPr/>
        </p:nvSpPr>
        <p:spPr>
          <a:xfrm>
            <a:off x="602360" y="484939"/>
            <a:ext cx="8379713" cy="951874"/>
          </a:xfrm>
          <a:prstGeom prst="rect">
            <a:avLst/>
          </a:prstGeom>
          <a:solidFill>
            <a:schemeClr val="bg1"/>
          </a:solidFill>
          <a:effectLst>
            <a:outerShdw blurRad="292100" dist="38100" dir="2700000" algn="tl" rotWithShape="0">
              <a:prstClr val="black">
                <a:alpha val="22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it-IT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Model for </a:t>
            </a:r>
            <a:r>
              <a:rPr lang="it-IT" sz="3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Ear</a:t>
            </a:r>
            <a:r>
              <a:rPr lang="it-IT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it-IT" sz="3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Detection</a:t>
            </a:r>
            <a:endParaRPr lang="it-IT" sz="3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5" name="Rettangolo 134">
            <a:extLst>
              <a:ext uri="{FF2B5EF4-FFF2-40B4-BE49-F238E27FC236}">
                <a16:creationId xmlns:a16="http://schemas.microsoft.com/office/drawing/2014/main" id="{D235BEF8-3A81-4212-8317-E3FF1E72AAF6}"/>
              </a:ext>
            </a:extLst>
          </p:cNvPr>
          <p:cNvSpPr/>
          <p:nvPr/>
        </p:nvSpPr>
        <p:spPr>
          <a:xfrm>
            <a:off x="602361" y="6543675"/>
            <a:ext cx="10987277" cy="57150"/>
          </a:xfrm>
          <a:prstGeom prst="rect">
            <a:avLst/>
          </a:prstGeom>
          <a:solidFill>
            <a:srgbClr val="28607C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6" name="Segnaposto contenuto 2">
            <a:extLst>
              <a:ext uri="{FF2B5EF4-FFF2-40B4-BE49-F238E27FC236}">
                <a16:creationId xmlns:a16="http://schemas.microsoft.com/office/drawing/2014/main" id="{62F1C696-CE96-4C79-B236-CB20E1DC42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2362" y="1815620"/>
            <a:ext cx="8379713" cy="4520308"/>
          </a:xfrm>
          <a:solidFill>
            <a:schemeClr val="bg1"/>
          </a:solidFill>
          <a:effectLst>
            <a:outerShdw blurRad="292100" dist="38100" dir="2700000" algn="tl" rotWithShape="0">
              <a:prstClr val="black">
                <a:alpha val="22000"/>
              </a:prstClr>
            </a:outerShdw>
          </a:effectLst>
        </p:spPr>
        <p:txBody>
          <a:bodyPr lIns="144000" tIns="144000" rIns="144000" bIns="144000" anchor="t">
            <a:normAutofit/>
          </a:bodyPr>
          <a:lstStyle/>
          <a:p>
            <a:r>
              <a:rPr lang="it-IT" sz="2400" dirty="0">
                <a:solidFill>
                  <a:srgbClr val="28607C"/>
                </a:solidFill>
              </a:rPr>
              <a:t>With the YOLOv5 Deep </a:t>
            </a:r>
            <a:r>
              <a:rPr lang="it-IT" sz="2400" dirty="0" err="1">
                <a:solidFill>
                  <a:srgbClr val="28607C"/>
                </a:solidFill>
              </a:rPr>
              <a:t>Neural</a:t>
            </a:r>
            <a:r>
              <a:rPr lang="it-IT" sz="2400" dirty="0">
                <a:solidFill>
                  <a:srgbClr val="28607C"/>
                </a:solidFill>
              </a:rPr>
              <a:t> Network, </a:t>
            </a:r>
            <a:r>
              <a:rPr lang="it-IT" sz="2400" dirty="0" err="1">
                <a:solidFill>
                  <a:srgbClr val="28607C"/>
                </a:solidFill>
              </a:rPr>
              <a:t>built</a:t>
            </a:r>
            <a:r>
              <a:rPr lang="it-IT" sz="2400" dirty="0">
                <a:solidFill>
                  <a:srgbClr val="28607C"/>
                </a:solidFill>
              </a:rPr>
              <a:t> with </a:t>
            </a:r>
            <a:r>
              <a:rPr lang="it-IT" sz="2400" dirty="0" err="1">
                <a:solidFill>
                  <a:srgbClr val="28607C"/>
                </a:solidFill>
              </a:rPr>
              <a:t>PyTorch</a:t>
            </a:r>
            <a:endParaRPr lang="it-IT" sz="2400" dirty="0">
              <a:solidFill>
                <a:srgbClr val="28607C"/>
              </a:solidFill>
            </a:endParaRPr>
          </a:p>
          <a:p>
            <a:pPr lvl="1"/>
            <a:r>
              <a:rPr lang="it-IT" sz="2000" dirty="0" err="1">
                <a:solidFill>
                  <a:srgbClr val="28607C"/>
                </a:solidFill>
              </a:rPr>
              <a:t>Many</a:t>
            </a:r>
            <a:r>
              <a:rPr lang="it-IT" sz="2000" dirty="0">
                <a:solidFill>
                  <a:srgbClr val="28607C"/>
                </a:solidFill>
              </a:rPr>
              <a:t> </a:t>
            </a:r>
            <a:r>
              <a:rPr lang="it-IT" sz="2000" dirty="0" err="1">
                <a:solidFill>
                  <a:srgbClr val="28607C"/>
                </a:solidFill>
              </a:rPr>
              <a:t>structures</a:t>
            </a:r>
            <a:r>
              <a:rPr lang="it-IT" sz="2000" dirty="0">
                <a:solidFill>
                  <a:srgbClr val="28607C"/>
                </a:solidFill>
              </a:rPr>
              <a:t> with </a:t>
            </a:r>
            <a:r>
              <a:rPr lang="it-IT" sz="2000" dirty="0" err="1">
                <a:solidFill>
                  <a:srgbClr val="28607C"/>
                </a:solidFill>
              </a:rPr>
              <a:t>pre-trained</a:t>
            </a:r>
            <a:r>
              <a:rPr lang="it-IT" sz="2000" dirty="0">
                <a:solidFill>
                  <a:srgbClr val="28607C"/>
                </a:solidFill>
              </a:rPr>
              <a:t> weights </a:t>
            </a:r>
            <a:r>
              <a:rPr lang="it-IT" sz="2000" dirty="0" err="1">
                <a:solidFill>
                  <a:srgbClr val="28607C"/>
                </a:solidFill>
              </a:rPr>
              <a:t>available</a:t>
            </a:r>
            <a:endParaRPr lang="it-IT" sz="2000" dirty="0">
              <a:solidFill>
                <a:srgbClr val="28607C"/>
              </a:solidFill>
            </a:endParaRPr>
          </a:p>
          <a:p>
            <a:pPr lvl="2"/>
            <a:r>
              <a:rPr lang="it-IT" sz="1600" dirty="0" err="1">
                <a:solidFill>
                  <a:srgbClr val="28607C"/>
                </a:solidFill>
              </a:rPr>
              <a:t>We</a:t>
            </a:r>
            <a:r>
              <a:rPr lang="it-IT" sz="1600" dirty="0">
                <a:solidFill>
                  <a:srgbClr val="28607C"/>
                </a:solidFill>
              </a:rPr>
              <a:t> </a:t>
            </a:r>
            <a:r>
              <a:rPr lang="it-IT" sz="1600" dirty="0" err="1">
                <a:solidFill>
                  <a:srgbClr val="28607C"/>
                </a:solidFill>
              </a:rPr>
              <a:t>used</a:t>
            </a:r>
            <a:r>
              <a:rPr lang="it-IT" sz="1600" dirty="0">
                <a:solidFill>
                  <a:srgbClr val="28607C"/>
                </a:solidFill>
              </a:rPr>
              <a:t> </a:t>
            </a:r>
            <a:r>
              <a:rPr lang="it-IT" sz="1600" dirty="0" err="1">
                <a:solidFill>
                  <a:srgbClr val="28607C"/>
                </a:solidFill>
              </a:rPr>
              <a:t>Yolo</a:t>
            </a:r>
            <a:r>
              <a:rPr lang="it-IT" sz="1600" dirty="0">
                <a:solidFill>
                  <a:srgbClr val="28607C"/>
                </a:solidFill>
              </a:rPr>
              <a:t> Nano for </a:t>
            </a:r>
            <a:r>
              <a:rPr lang="it-IT" sz="1600" dirty="0" err="1">
                <a:solidFill>
                  <a:srgbClr val="28607C"/>
                </a:solidFill>
              </a:rPr>
              <a:t>better</a:t>
            </a:r>
            <a:r>
              <a:rPr lang="it-IT" sz="1600" dirty="0">
                <a:solidFill>
                  <a:srgbClr val="28607C"/>
                </a:solidFill>
              </a:rPr>
              <a:t> performance</a:t>
            </a:r>
          </a:p>
          <a:p>
            <a:pPr lvl="1"/>
            <a:r>
              <a:rPr lang="it-IT" sz="2000" dirty="0" err="1">
                <a:solidFill>
                  <a:srgbClr val="28607C"/>
                </a:solidFill>
              </a:rPr>
              <a:t>Trained</a:t>
            </a:r>
            <a:r>
              <a:rPr lang="it-IT" sz="2000" dirty="0">
                <a:solidFill>
                  <a:srgbClr val="28607C"/>
                </a:solidFill>
              </a:rPr>
              <a:t> for 60 </a:t>
            </a:r>
            <a:r>
              <a:rPr lang="it-IT" sz="2000" dirty="0" err="1">
                <a:solidFill>
                  <a:srgbClr val="28607C"/>
                </a:solidFill>
              </a:rPr>
              <a:t>epochs</a:t>
            </a:r>
            <a:endParaRPr lang="it-IT" sz="2000" dirty="0">
              <a:solidFill>
                <a:srgbClr val="28607C"/>
              </a:solidFill>
            </a:endParaRPr>
          </a:p>
          <a:p>
            <a:pPr lvl="2"/>
            <a:r>
              <a:rPr lang="it-IT" sz="1600" dirty="0">
                <a:solidFill>
                  <a:srgbClr val="28607C"/>
                </a:solidFill>
              </a:rPr>
              <a:t>1-30: Full dataset. </a:t>
            </a:r>
            <a:r>
              <a:rPr lang="it-IT" sz="1600" dirty="0" err="1">
                <a:solidFill>
                  <a:srgbClr val="28607C"/>
                </a:solidFill>
              </a:rPr>
              <a:t>Problems</a:t>
            </a:r>
            <a:r>
              <a:rPr lang="it-IT" sz="1600" dirty="0">
                <a:solidFill>
                  <a:srgbClr val="28607C"/>
                </a:solidFill>
              </a:rPr>
              <a:t> with </a:t>
            </a:r>
            <a:r>
              <a:rPr lang="it-IT" sz="1600" dirty="0" err="1">
                <a:solidFill>
                  <a:srgbClr val="28607C"/>
                </a:solidFill>
              </a:rPr>
              <a:t>bias</a:t>
            </a:r>
            <a:endParaRPr lang="it-IT" sz="1600" dirty="0">
              <a:solidFill>
                <a:srgbClr val="28607C"/>
              </a:solidFill>
            </a:endParaRPr>
          </a:p>
          <a:p>
            <a:pPr lvl="2"/>
            <a:r>
              <a:rPr lang="it-IT" sz="1600" dirty="0">
                <a:solidFill>
                  <a:srgbClr val="28607C"/>
                </a:solidFill>
              </a:rPr>
              <a:t>31-60: Random </a:t>
            </a:r>
            <a:r>
              <a:rPr lang="it-IT" sz="1600" dirty="0" err="1">
                <a:solidFill>
                  <a:srgbClr val="28607C"/>
                </a:solidFill>
              </a:rPr>
              <a:t>cropping</a:t>
            </a:r>
            <a:r>
              <a:rPr lang="it-IT" sz="1600" dirty="0">
                <a:solidFill>
                  <a:srgbClr val="28607C"/>
                </a:solidFill>
              </a:rPr>
              <a:t> </a:t>
            </a:r>
            <a:r>
              <a:rPr lang="it-IT" sz="1600" dirty="0" err="1">
                <a:solidFill>
                  <a:srgbClr val="28607C"/>
                </a:solidFill>
              </a:rPr>
              <a:t>around</a:t>
            </a:r>
            <a:r>
              <a:rPr lang="it-IT" sz="1600" dirty="0">
                <a:solidFill>
                  <a:srgbClr val="28607C"/>
                </a:solidFill>
              </a:rPr>
              <a:t> the </a:t>
            </a:r>
            <a:r>
              <a:rPr lang="it-IT" sz="1600" dirty="0" err="1">
                <a:solidFill>
                  <a:srgbClr val="28607C"/>
                </a:solidFill>
              </a:rPr>
              <a:t>ear</a:t>
            </a:r>
            <a:r>
              <a:rPr lang="it-IT" sz="1600" dirty="0">
                <a:solidFill>
                  <a:srgbClr val="28607C"/>
                </a:solidFill>
              </a:rPr>
              <a:t>. Working </a:t>
            </a:r>
            <a:r>
              <a:rPr lang="it-IT" sz="1600" dirty="0" err="1">
                <a:solidFill>
                  <a:srgbClr val="28607C"/>
                </a:solidFill>
              </a:rPr>
              <a:t>properly</a:t>
            </a:r>
            <a:endParaRPr lang="it-IT" sz="2000" dirty="0">
              <a:solidFill>
                <a:srgbClr val="28607C"/>
              </a:solidFill>
            </a:endParaRPr>
          </a:p>
          <a:p>
            <a:r>
              <a:rPr lang="it-IT" sz="2400" dirty="0">
                <a:solidFill>
                  <a:srgbClr val="28607C"/>
                </a:solidFill>
              </a:rPr>
              <a:t>Dataset: UBEAR</a:t>
            </a:r>
          </a:p>
          <a:p>
            <a:pPr lvl="1"/>
            <a:r>
              <a:rPr lang="it-IT" sz="2000" dirty="0">
                <a:solidFill>
                  <a:srgbClr val="28607C"/>
                </a:solidFill>
              </a:rPr>
              <a:t>Face </a:t>
            </a:r>
            <a:r>
              <a:rPr lang="it-IT" sz="2000" dirty="0" err="1">
                <a:solidFill>
                  <a:srgbClr val="28607C"/>
                </a:solidFill>
              </a:rPr>
              <a:t>profiles</a:t>
            </a:r>
            <a:r>
              <a:rPr lang="it-IT" sz="2000" dirty="0">
                <a:solidFill>
                  <a:srgbClr val="28607C"/>
                </a:solidFill>
              </a:rPr>
              <a:t> in </a:t>
            </a:r>
            <a:r>
              <a:rPr lang="it-IT" sz="2000" dirty="0" err="1">
                <a:solidFill>
                  <a:srgbClr val="28607C"/>
                </a:solidFill>
              </a:rPr>
              <a:t>real</a:t>
            </a:r>
            <a:r>
              <a:rPr lang="it-IT" sz="2000" dirty="0">
                <a:solidFill>
                  <a:srgbClr val="28607C"/>
                </a:solidFill>
              </a:rPr>
              <a:t> world </a:t>
            </a:r>
            <a:r>
              <a:rPr lang="it-IT" sz="2000" dirty="0" err="1">
                <a:solidFill>
                  <a:srgbClr val="28607C"/>
                </a:solidFill>
              </a:rPr>
              <a:t>conditions</a:t>
            </a:r>
            <a:endParaRPr lang="it-IT" sz="2000" dirty="0">
              <a:solidFill>
                <a:srgbClr val="28607C"/>
              </a:solidFill>
            </a:endParaRPr>
          </a:p>
          <a:p>
            <a:pPr lvl="1"/>
            <a:r>
              <a:rPr lang="it-IT" sz="2000" dirty="0" err="1">
                <a:solidFill>
                  <a:srgbClr val="28607C"/>
                </a:solidFill>
              </a:rPr>
              <a:t>Noise</a:t>
            </a:r>
            <a:r>
              <a:rPr lang="it-IT" sz="2000" dirty="0">
                <a:solidFill>
                  <a:srgbClr val="28607C"/>
                </a:solidFill>
              </a:rPr>
              <a:t> </a:t>
            </a:r>
            <a:r>
              <a:rPr lang="it-IT" sz="2000" dirty="0" err="1">
                <a:solidFill>
                  <a:srgbClr val="28607C"/>
                </a:solidFill>
              </a:rPr>
              <a:t>factors</a:t>
            </a:r>
            <a:r>
              <a:rPr lang="it-IT" sz="2000" dirty="0">
                <a:solidFill>
                  <a:srgbClr val="28607C"/>
                </a:solidFill>
              </a:rPr>
              <a:t>: </a:t>
            </a:r>
            <a:r>
              <a:rPr lang="it-IT" sz="2000" dirty="0" err="1">
                <a:solidFill>
                  <a:srgbClr val="28607C"/>
                </a:solidFill>
              </a:rPr>
              <a:t>occlusion</a:t>
            </a:r>
            <a:r>
              <a:rPr lang="it-IT" sz="2000" dirty="0">
                <a:solidFill>
                  <a:srgbClr val="28607C"/>
                </a:solidFill>
              </a:rPr>
              <a:t>, </a:t>
            </a:r>
            <a:r>
              <a:rPr lang="it-IT" sz="2000" dirty="0" err="1">
                <a:solidFill>
                  <a:srgbClr val="28607C"/>
                </a:solidFill>
              </a:rPr>
              <a:t>illumination</a:t>
            </a:r>
            <a:r>
              <a:rPr lang="it-IT" sz="2000" dirty="0">
                <a:solidFill>
                  <a:srgbClr val="28607C"/>
                </a:solidFill>
              </a:rPr>
              <a:t>, </a:t>
            </a:r>
            <a:r>
              <a:rPr lang="it-IT" sz="2000" dirty="0" err="1">
                <a:solidFill>
                  <a:srgbClr val="28607C"/>
                </a:solidFill>
              </a:rPr>
              <a:t>hair</a:t>
            </a:r>
            <a:r>
              <a:rPr lang="it-IT" sz="2000" dirty="0">
                <a:solidFill>
                  <a:srgbClr val="28607C"/>
                </a:solidFill>
              </a:rPr>
              <a:t>, </a:t>
            </a:r>
            <a:r>
              <a:rPr lang="it-IT" sz="2000" dirty="0" err="1">
                <a:solidFill>
                  <a:srgbClr val="28607C"/>
                </a:solidFill>
              </a:rPr>
              <a:t>earrings</a:t>
            </a:r>
            <a:endParaRPr lang="it-IT" sz="2000" dirty="0">
              <a:solidFill>
                <a:srgbClr val="28607C"/>
              </a:solidFill>
            </a:endParaRPr>
          </a:p>
          <a:p>
            <a:r>
              <a:rPr lang="it-IT" sz="2400" dirty="0">
                <a:solidFill>
                  <a:srgbClr val="28607C"/>
                </a:solidFill>
              </a:rPr>
              <a:t>Input </a:t>
            </a:r>
            <a:r>
              <a:rPr lang="it-IT" sz="2400" dirty="0" err="1">
                <a:solidFill>
                  <a:srgbClr val="28607C"/>
                </a:solidFill>
              </a:rPr>
              <a:t>pre</a:t>
            </a:r>
            <a:r>
              <a:rPr lang="it-IT" sz="2400" dirty="0">
                <a:solidFill>
                  <a:srgbClr val="28607C"/>
                </a:solidFill>
              </a:rPr>
              <a:t>-processing</a:t>
            </a:r>
          </a:p>
          <a:p>
            <a:pPr lvl="1"/>
            <a:r>
              <a:rPr lang="it-IT" sz="2000" dirty="0" err="1">
                <a:solidFill>
                  <a:srgbClr val="28607C"/>
                </a:solidFill>
              </a:rPr>
              <a:t>Transform</a:t>
            </a:r>
            <a:r>
              <a:rPr lang="it-IT" sz="2000" dirty="0">
                <a:solidFill>
                  <a:srgbClr val="28607C"/>
                </a:solidFill>
              </a:rPr>
              <a:t> the frame to </a:t>
            </a:r>
            <a:r>
              <a:rPr lang="it-IT" sz="2000" dirty="0" err="1">
                <a:solidFill>
                  <a:srgbClr val="28607C"/>
                </a:solidFill>
              </a:rPr>
              <a:t>grayscale</a:t>
            </a:r>
            <a:endParaRPr lang="it-IT" sz="2000" dirty="0">
              <a:solidFill>
                <a:srgbClr val="28607C"/>
              </a:solidFill>
            </a:endParaRPr>
          </a:p>
          <a:p>
            <a:pPr lvl="1"/>
            <a:r>
              <a:rPr lang="it-IT" sz="2000" dirty="0" err="1">
                <a:solidFill>
                  <a:srgbClr val="28607C"/>
                </a:solidFill>
              </a:rPr>
              <a:t>Resize</a:t>
            </a:r>
            <a:r>
              <a:rPr lang="it-IT" sz="2000" dirty="0">
                <a:solidFill>
                  <a:srgbClr val="28607C"/>
                </a:solidFill>
              </a:rPr>
              <a:t> to </a:t>
            </a:r>
            <a:r>
              <a:rPr lang="it-IT" sz="2000" dirty="0" err="1">
                <a:solidFill>
                  <a:srgbClr val="28607C"/>
                </a:solidFill>
              </a:rPr>
              <a:t>YOLO’s</a:t>
            </a:r>
            <a:r>
              <a:rPr lang="it-IT" sz="2000" dirty="0">
                <a:solidFill>
                  <a:srgbClr val="28607C"/>
                </a:solidFill>
              </a:rPr>
              <a:t> input format</a:t>
            </a:r>
          </a:p>
        </p:txBody>
      </p:sp>
      <p:sp>
        <p:nvSpPr>
          <p:cNvPr id="52" name="Segnaposto contenuto 2">
            <a:extLst>
              <a:ext uri="{FF2B5EF4-FFF2-40B4-BE49-F238E27FC236}">
                <a16:creationId xmlns:a16="http://schemas.microsoft.com/office/drawing/2014/main" id="{ED248789-2D96-470B-B831-DD58A8AD40FB}"/>
              </a:ext>
            </a:extLst>
          </p:cNvPr>
          <p:cNvSpPr txBox="1">
            <a:spLocks/>
          </p:cNvSpPr>
          <p:nvPr/>
        </p:nvSpPr>
        <p:spPr>
          <a:xfrm>
            <a:off x="9295158" y="3625164"/>
            <a:ext cx="2294480" cy="238125"/>
          </a:xfrm>
          <a:prstGeom prst="rect">
            <a:avLst/>
          </a:prstGeom>
          <a:solidFill>
            <a:schemeClr val="bg1"/>
          </a:solidFill>
          <a:effectLst>
            <a:outerShdw blurRad="292100" dist="38100" dir="2700000" algn="tl" rotWithShape="0">
              <a:prstClr val="black">
                <a:alpha val="22000"/>
              </a:prstClr>
            </a:outerShdw>
          </a:effectLst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sz="12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 image from the UBEAR dataset</a:t>
            </a:r>
            <a:endParaRPr lang="it-IT" sz="1100" i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3" name="Immagine 2" descr="Immagine che contiene persona, uomo, interni&#10;&#10;Descrizione generata automaticamente">
            <a:extLst>
              <a:ext uri="{FF2B5EF4-FFF2-40B4-BE49-F238E27FC236}">
                <a16:creationId xmlns:a16="http://schemas.microsoft.com/office/drawing/2014/main" id="{8524F078-1DFA-4F12-98F5-EADB789AA7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5158" y="1815620"/>
            <a:ext cx="2294480" cy="1720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424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Picture 6">
            <a:extLst>
              <a:ext uri="{FF2B5EF4-FFF2-40B4-BE49-F238E27FC236}">
                <a16:creationId xmlns:a16="http://schemas.microsoft.com/office/drawing/2014/main" id="{E0FB401A-C0DC-4872-856C-02C65B39264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t="6250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  <a:noFill/>
        </p:spPr>
      </p:pic>
      <p:sp>
        <p:nvSpPr>
          <p:cNvPr id="134" name="Rettangolo 133">
            <a:extLst>
              <a:ext uri="{FF2B5EF4-FFF2-40B4-BE49-F238E27FC236}">
                <a16:creationId xmlns:a16="http://schemas.microsoft.com/office/drawing/2014/main" id="{A74E6ECB-4C5F-490C-8690-ECFFF5B7FBB0}"/>
              </a:ext>
            </a:extLst>
          </p:cNvPr>
          <p:cNvSpPr/>
          <p:nvPr/>
        </p:nvSpPr>
        <p:spPr>
          <a:xfrm>
            <a:off x="0" y="653111"/>
            <a:ext cx="200025" cy="639093"/>
          </a:xfrm>
          <a:prstGeom prst="rect">
            <a:avLst/>
          </a:prstGeom>
          <a:solidFill>
            <a:srgbClr val="4A9DCE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5E9F95"/>
              </a:solidFill>
            </a:endParaRPr>
          </a:p>
        </p:txBody>
      </p:sp>
      <p:sp>
        <p:nvSpPr>
          <p:cNvPr id="214" name="Rettangolo 213">
            <a:extLst>
              <a:ext uri="{FF2B5EF4-FFF2-40B4-BE49-F238E27FC236}">
                <a16:creationId xmlns:a16="http://schemas.microsoft.com/office/drawing/2014/main" id="{18351C38-37F1-45F6-86D3-FF0271B2C448}"/>
              </a:ext>
            </a:extLst>
          </p:cNvPr>
          <p:cNvSpPr/>
          <p:nvPr/>
        </p:nvSpPr>
        <p:spPr>
          <a:xfrm>
            <a:off x="262201" y="653111"/>
            <a:ext cx="162919" cy="639093"/>
          </a:xfrm>
          <a:prstGeom prst="rect">
            <a:avLst/>
          </a:prstGeom>
          <a:solidFill>
            <a:srgbClr val="4A9DCE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5E9F95"/>
              </a:solidFill>
            </a:endParaRPr>
          </a:p>
        </p:txBody>
      </p:sp>
      <p:sp>
        <p:nvSpPr>
          <p:cNvPr id="215" name="Rettangolo 214">
            <a:extLst>
              <a:ext uri="{FF2B5EF4-FFF2-40B4-BE49-F238E27FC236}">
                <a16:creationId xmlns:a16="http://schemas.microsoft.com/office/drawing/2014/main" id="{F10D202C-D2F2-4F09-942D-78D4396AE893}"/>
              </a:ext>
            </a:extLst>
          </p:cNvPr>
          <p:cNvSpPr/>
          <p:nvPr/>
        </p:nvSpPr>
        <p:spPr>
          <a:xfrm>
            <a:off x="487297" y="653111"/>
            <a:ext cx="115064" cy="639093"/>
          </a:xfrm>
          <a:prstGeom prst="rect">
            <a:avLst/>
          </a:prstGeom>
          <a:solidFill>
            <a:srgbClr val="4A9DCE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rgbClr val="5E9F95"/>
              </a:solidFill>
            </a:endParaRPr>
          </a:p>
        </p:txBody>
      </p:sp>
      <p:sp>
        <p:nvSpPr>
          <p:cNvPr id="208" name="Titolo 1">
            <a:extLst>
              <a:ext uri="{FF2B5EF4-FFF2-40B4-BE49-F238E27FC236}">
                <a16:creationId xmlns:a16="http://schemas.microsoft.com/office/drawing/2014/main" id="{BC45B76C-B315-4CFB-83E0-257DBF0C7695}"/>
              </a:ext>
            </a:extLst>
          </p:cNvPr>
          <p:cNvSpPr txBox="1">
            <a:spLocks/>
          </p:cNvSpPr>
          <p:nvPr/>
        </p:nvSpPr>
        <p:spPr>
          <a:xfrm>
            <a:off x="602360" y="484939"/>
            <a:ext cx="8379713" cy="951874"/>
          </a:xfrm>
          <a:prstGeom prst="rect">
            <a:avLst/>
          </a:prstGeom>
          <a:solidFill>
            <a:schemeClr val="bg1"/>
          </a:solidFill>
          <a:effectLst>
            <a:outerShdw blurRad="292100" dist="38100" dir="2700000" algn="tl" rotWithShape="0">
              <a:prstClr val="black">
                <a:alpha val="22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it-IT" sz="3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Comparison</a:t>
            </a:r>
            <a:r>
              <a:rPr lang="it-IT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it-IT" sz="3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between</a:t>
            </a:r>
            <a:r>
              <a:rPr lang="it-IT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YOLO models</a:t>
            </a:r>
          </a:p>
        </p:txBody>
      </p:sp>
      <p:sp>
        <p:nvSpPr>
          <p:cNvPr id="135" name="Rettangolo 134">
            <a:extLst>
              <a:ext uri="{FF2B5EF4-FFF2-40B4-BE49-F238E27FC236}">
                <a16:creationId xmlns:a16="http://schemas.microsoft.com/office/drawing/2014/main" id="{D235BEF8-3A81-4212-8317-E3FF1E72AAF6}"/>
              </a:ext>
            </a:extLst>
          </p:cNvPr>
          <p:cNvSpPr/>
          <p:nvPr/>
        </p:nvSpPr>
        <p:spPr>
          <a:xfrm>
            <a:off x="602361" y="6543675"/>
            <a:ext cx="10987277" cy="57150"/>
          </a:xfrm>
          <a:prstGeom prst="rect">
            <a:avLst/>
          </a:prstGeom>
          <a:solidFill>
            <a:srgbClr val="28607C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6" name="Segnaposto contenuto 2">
            <a:extLst>
              <a:ext uri="{FF2B5EF4-FFF2-40B4-BE49-F238E27FC236}">
                <a16:creationId xmlns:a16="http://schemas.microsoft.com/office/drawing/2014/main" id="{62F1C696-CE96-4C79-B236-CB20E1DC42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2362" y="1815620"/>
            <a:ext cx="8379713" cy="4520308"/>
          </a:xfrm>
          <a:solidFill>
            <a:schemeClr val="bg1"/>
          </a:solidFill>
          <a:effectLst>
            <a:outerShdw blurRad="292100" dist="38100" dir="2700000" algn="tl" rotWithShape="0">
              <a:prstClr val="black">
                <a:alpha val="22000"/>
              </a:prstClr>
            </a:outerShdw>
          </a:effectLst>
        </p:spPr>
        <p:txBody>
          <a:bodyPr lIns="144000" tIns="144000" rIns="144000" bIns="144000" anchor="t">
            <a:normAutofit/>
          </a:bodyPr>
          <a:lstStyle/>
          <a:p>
            <a:pPr marL="0" indent="0">
              <a:buNone/>
            </a:pPr>
            <a:r>
              <a:rPr lang="it-IT" sz="2400" dirty="0">
                <a:solidFill>
                  <a:srgbClr val="28607C"/>
                </a:solidFill>
              </a:rPr>
              <a:t> </a:t>
            </a:r>
          </a:p>
        </p:txBody>
      </p:sp>
      <p:graphicFrame>
        <p:nvGraphicFramePr>
          <p:cNvPr id="8" name="Tabella 7">
            <a:extLst>
              <a:ext uri="{FF2B5EF4-FFF2-40B4-BE49-F238E27FC236}">
                <a16:creationId xmlns:a16="http://schemas.microsoft.com/office/drawing/2014/main" id="{4D0C2442-F43A-4489-B97F-BE28D8031E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6868786"/>
              </p:ext>
            </p:extLst>
          </p:nvPr>
        </p:nvGraphicFramePr>
        <p:xfrm>
          <a:off x="602360" y="1815620"/>
          <a:ext cx="8379711" cy="4520307"/>
        </p:xfrm>
        <a:graphic>
          <a:graphicData uri="http://schemas.openxmlformats.org/drawingml/2006/table">
            <a:tbl>
              <a:tblPr firstRow="1" bandRow="1">
                <a:tableStyleId>{35758FB7-9AC5-4552-8A53-C91805E547FA}</a:tableStyleId>
              </a:tblPr>
              <a:tblGrid>
                <a:gridCol w="931079">
                  <a:extLst>
                    <a:ext uri="{9D8B030D-6E8A-4147-A177-3AD203B41FA5}">
                      <a16:colId xmlns:a16="http://schemas.microsoft.com/office/drawing/2014/main" val="1559271767"/>
                    </a:ext>
                  </a:extLst>
                </a:gridCol>
                <a:gridCol w="931079">
                  <a:extLst>
                    <a:ext uri="{9D8B030D-6E8A-4147-A177-3AD203B41FA5}">
                      <a16:colId xmlns:a16="http://schemas.microsoft.com/office/drawing/2014/main" val="4033847701"/>
                    </a:ext>
                  </a:extLst>
                </a:gridCol>
                <a:gridCol w="931079">
                  <a:extLst>
                    <a:ext uri="{9D8B030D-6E8A-4147-A177-3AD203B41FA5}">
                      <a16:colId xmlns:a16="http://schemas.microsoft.com/office/drawing/2014/main" val="2340625331"/>
                    </a:ext>
                  </a:extLst>
                </a:gridCol>
                <a:gridCol w="931079">
                  <a:extLst>
                    <a:ext uri="{9D8B030D-6E8A-4147-A177-3AD203B41FA5}">
                      <a16:colId xmlns:a16="http://schemas.microsoft.com/office/drawing/2014/main" val="2429530137"/>
                    </a:ext>
                  </a:extLst>
                </a:gridCol>
                <a:gridCol w="931079">
                  <a:extLst>
                    <a:ext uri="{9D8B030D-6E8A-4147-A177-3AD203B41FA5}">
                      <a16:colId xmlns:a16="http://schemas.microsoft.com/office/drawing/2014/main" val="3975711245"/>
                    </a:ext>
                  </a:extLst>
                </a:gridCol>
                <a:gridCol w="931079">
                  <a:extLst>
                    <a:ext uri="{9D8B030D-6E8A-4147-A177-3AD203B41FA5}">
                      <a16:colId xmlns:a16="http://schemas.microsoft.com/office/drawing/2014/main" val="866278266"/>
                    </a:ext>
                  </a:extLst>
                </a:gridCol>
                <a:gridCol w="931079">
                  <a:extLst>
                    <a:ext uri="{9D8B030D-6E8A-4147-A177-3AD203B41FA5}">
                      <a16:colId xmlns:a16="http://schemas.microsoft.com/office/drawing/2014/main" val="3154379304"/>
                    </a:ext>
                  </a:extLst>
                </a:gridCol>
                <a:gridCol w="931079">
                  <a:extLst>
                    <a:ext uri="{9D8B030D-6E8A-4147-A177-3AD203B41FA5}">
                      <a16:colId xmlns:a16="http://schemas.microsoft.com/office/drawing/2014/main" val="1623045584"/>
                    </a:ext>
                  </a:extLst>
                </a:gridCol>
                <a:gridCol w="931079">
                  <a:extLst>
                    <a:ext uri="{9D8B030D-6E8A-4147-A177-3AD203B41FA5}">
                      <a16:colId xmlns:a16="http://schemas.microsoft.com/office/drawing/2014/main" val="1194478598"/>
                    </a:ext>
                  </a:extLst>
                </a:gridCol>
              </a:tblGrid>
              <a:tr h="627146">
                <a:tc>
                  <a:txBody>
                    <a:bodyPr/>
                    <a:lstStyle/>
                    <a:p>
                      <a:r>
                        <a:rPr lang="it-IT" sz="1200" b="1" dirty="0">
                          <a:effectLst/>
                        </a:rPr>
                        <a:t>Model</a:t>
                      </a:r>
                    </a:p>
                  </a:txBody>
                  <a:tcPr marL="82992" marR="82992" marT="38304" marB="38304" anchor="ctr"/>
                </a:tc>
                <a:tc>
                  <a:txBody>
                    <a:bodyPr/>
                    <a:lstStyle/>
                    <a:p>
                      <a:r>
                        <a:rPr lang="it-IT" sz="1200" b="1" dirty="0">
                          <a:effectLst/>
                        </a:rPr>
                        <a:t>size</a:t>
                      </a:r>
                      <a:br>
                        <a:rPr lang="it-IT" sz="1200" b="1" dirty="0">
                          <a:effectLst/>
                        </a:rPr>
                      </a:br>
                      <a:r>
                        <a:rPr lang="it-IT" sz="1200" b="1" baseline="30000" dirty="0">
                          <a:effectLst/>
                        </a:rPr>
                        <a:t>(pixels)</a:t>
                      </a:r>
                      <a:endParaRPr lang="it-IT" sz="1200" b="1" dirty="0">
                        <a:effectLst/>
                      </a:endParaRPr>
                    </a:p>
                  </a:txBody>
                  <a:tcPr marL="82992" marR="82992" marT="38304" marB="38304" anchor="ctr"/>
                </a:tc>
                <a:tc>
                  <a:txBody>
                    <a:bodyPr/>
                    <a:lstStyle/>
                    <a:p>
                      <a:r>
                        <a:rPr lang="it-IT" sz="1200" b="1" dirty="0" err="1">
                          <a:effectLst/>
                        </a:rPr>
                        <a:t>mAP</a:t>
                      </a:r>
                      <a:r>
                        <a:rPr lang="it-IT" sz="1200" b="1" baseline="30000" dirty="0" err="1">
                          <a:effectLst/>
                        </a:rPr>
                        <a:t>val</a:t>
                      </a:r>
                      <a:br>
                        <a:rPr lang="it-IT" sz="1200" b="1" baseline="30000" dirty="0">
                          <a:effectLst/>
                        </a:rPr>
                      </a:br>
                      <a:r>
                        <a:rPr lang="it-IT" sz="1200" b="1" baseline="30000" dirty="0">
                          <a:effectLst/>
                        </a:rPr>
                        <a:t>0.5:0.95</a:t>
                      </a:r>
                      <a:endParaRPr lang="it-IT" sz="1200" b="1" dirty="0">
                        <a:effectLst/>
                      </a:endParaRPr>
                    </a:p>
                  </a:txBody>
                  <a:tcPr marL="82992" marR="82992" marT="38304" marB="38304" anchor="ctr"/>
                </a:tc>
                <a:tc>
                  <a:txBody>
                    <a:bodyPr/>
                    <a:lstStyle/>
                    <a:p>
                      <a:r>
                        <a:rPr lang="it-IT" sz="1200" b="1" dirty="0" err="1">
                          <a:effectLst/>
                        </a:rPr>
                        <a:t>mAP</a:t>
                      </a:r>
                      <a:r>
                        <a:rPr lang="it-IT" sz="1200" b="1" baseline="30000" dirty="0" err="1">
                          <a:effectLst/>
                        </a:rPr>
                        <a:t>val</a:t>
                      </a:r>
                      <a:br>
                        <a:rPr lang="it-IT" sz="1200" b="1" baseline="30000" dirty="0">
                          <a:effectLst/>
                        </a:rPr>
                      </a:br>
                      <a:r>
                        <a:rPr lang="it-IT" sz="1200" b="1" baseline="30000" dirty="0">
                          <a:effectLst/>
                        </a:rPr>
                        <a:t>0.5</a:t>
                      </a:r>
                      <a:endParaRPr lang="it-IT" sz="1200" b="1" dirty="0">
                        <a:effectLst/>
                      </a:endParaRPr>
                    </a:p>
                  </a:txBody>
                  <a:tcPr marL="82992" marR="82992" marT="38304" marB="38304" anchor="ctr"/>
                </a:tc>
                <a:tc>
                  <a:txBody>
                    <a:bodyPr/>
                    <a:lstStyle/>
                    <a:p>
                      <a:r>
                        <a:rPr lang="it-IT" sz="1200" b="1" dirty="0">
                          <a:effectLst/>
                        </a:rPr>
                        <a:t>Speed</a:t>
                      </a:r>
                      <a:br>
                        <a:rPr lang="it-IT" sz="1200" b="1" dirty="0">
                          <a:effectLst/>
                        </a:rPr>
                      </a:br>
                      <a:r>
                        <a:rPr lang="it-IT" sz="1200" b="1" baseline="30000" dirty="0">
                          <a:effectLst/>
                        </a:rPr>
                        <a:t>CPU b1</a:t>
                      </a:r>
                      <a:br>
                        <a:rPr lang="it-IT" sz="1200" b="1" baseline="30000" dirty="0">
                          <a:effectLst/>
                        </a:rPr>
                      </a:br>
                      <a:r>
                        <a:rPr lang="it-IT" sz="1200" b="1" baseline="30000" dirty="0">
                          <a:effectLst/>
                        </a:rPr>
                        <a:t>(</a:t>
                      </a:r>
                      <a:r>
                        <a:rPr lang="it-IT" sz="1200" b="1" baseline="30000" dirty="0" err="1">
                          <a:effectLst/>
                        </a:rPr>
                        <a:t>ms</a:t>
                      </a:r>
                      <a:r>
                        <a:rPr lang="it-IT" sz="1200" b="1" baseline="30000" dirty="0">
                          <a:effectLst/>
                        </a:rPr>
                        <a:t>)</a:t>
                      </a:r>
                      <a:endParaRPr lang="it-IT" sz="1200" b="1" dirty="0">
                        <a:effectLst/>
                      </a:endParaRPr>
                    </a:p>
                  </a:txBody>
                  <a:tcPr marL="82992" marR="82992" marT="38304" marB="38304" anchor="ctr"/>
                </a:tc>
                <a:tc>
                  <a:txBody>
                    <a:bodyPr/>
                    <a:lstStyle/>
                    <a:p>
                      <a:r>
                        <a:rPr lang="it-IT" sz="1200" b="1" dirty="0">
                          <a:effectLst/>
                        </a:rPr>
                        <a:t>Speed</a:t>
                      </a:r>
                      <a:br>
                        <a:rPr lang="it-IT" sz="1200" b="1" dirty="0">
                          <a:effectLst/>
                        </a:rPr>
                      </a:br>
                      <a:r>
                        <a:rPr lang="it-IT" sz="1200" b="1" baseline="30000" dirty="0">
                          <a:effectLst/>
                        </a:rPr>
                        <a:t>V100 b1</a:t>
                      </a:r>
                      <a:br>
                        <a:rPr lang="it-IT" sz="1200" b="1" baseline="30000" dirty="0">
                          <a:effectLst/>
                        </a:rPr>
                      </a:br>
                      <a:r>
                        <a:rPr lang="it-IT" sz="1200" b="1" baseline="30000" dirty="0">
                          <a:effectLst/>
                        </a:rPr>
                        <a:t>(</a:t>
                      </a:r>
                      <a:r>
                        <a:rPr lang="it-IT" sz="1200" b="1" baseline="30000" dirty="0" err="1">
                          <a:effectLst/>
                        </a:rPr>
                        <a:t>ms</a:t>
                      </a:r>
                      <a:r>
                        <a:rPr lang="it-IT" sz="1200" b="1" baseline="30000" dirty="0">
                          <a:effectLst/>
                        </a:rPr>
                        <a:t>)</a:t>
                      </a:r>
                      <a:endParaRPr lang="it-IT" sz="1200" b="1" dirty="0">
                        <a:effectLst/>
                      </a:endParaRPr>
                    </a:p>
                  </a:txBody>
                  <a:tcPr marL="82992" marR="82992" marT="38304" marB="38304" anchor="ctr"/>
                </a:tc>
                <a:tc>
                  <a:txBody>
                    <a:bodyPr/>
                    <a:lstStyle/>
                    <a:p>
                      <a:r>
                        <a:rPr lang="it-IT" sz="1200" b="1" dirty="0">
                          <a:effectLst/>
                        </a:rPr>
                        <a:t>Speed</a:t>
                      </a:r>
                      <a:br>
                        <a:rPr lang="it-IT" sz="1200" b="1" dirty="0">
                          <a:effectLst/>
                        </a:rPr>
                      </a:br>
                      <a:r>
                        <a:rPr lang="it-IT" sz="1200" b="1" baseline="30000" dirty="0">
                          <a:effectLst/>
                        </a:rPr>
                        <a:t>V100 b32</a:t>
                      </a:r>
                      <a:br>
                        <a:rPr lang="it-IT" sz="1200" b="1" baseline="30000" dirty="0">
                          <a:effectLst/>
                        </a:rPr>
                      </a:br>
                      <a:r>
                        <a:rPr lang="it-IT" sz="1200" b="1" baseline="30000" dirty="0">
                          <a:effectLst/>
                        </a:rPr>
                        <a:t>(</a:t>
                      </a:r>
                      <a:r>
                        <a:rPr lang="it-IT" sz="1200" b="1" baseline="30000" dirty="0" err="1">
                          <a:effectLst/>
                        </a:rPr>
                        <a:t>ms</a:t>
                      </a:r>
                      <a:r>
                        <a:rPr lang="it-IT" sz="1200" b="1" baseline="30000" dirty="0">
                          <a:effectLst/>
                        </a:rPr>
                        <a:t>)</a:t>
                      </a:r>
                      <a:endParaRPr lang="it-IT" sz="1200" b="1" dirty="0">
                        <a:effectLst/>
                      </a:endParaRPr>
                    </a:p>
                  </a:txBody>
                  <a:tcPr marL="82992" marR="82992" marT="38304" marB="38304" anchor="ctr"/>
                </a:tc>
                <a:tc>
                  <a:txBody>
                    <a:bodyPr/>
                    <a:lstStyle/>
                    <a:p>
                      <a:r>
                        <a:rPr lang="it-IT" sz="1200" b="1" dirty="0" err="1">
                          <a:effectLst/>
                        </a:rPr>
                        <a:t>params</a:t>
                      </a:r>
                      <a:br>
                        <a:rPr lang="it-IT" sz="1200" b="1" dirty="0">
                          <a:effectLst/>
                        </a:rPr>
                      </a:br>
                      <a:r>
                        <a:rPr lang="it-IT" sz="1200" b="1" baseline="30000" dirty="0">
                          <a:effectLst/>
                        </a:rPr>
                        <a:t>(M)</a:t>
                      </a:r>
                      <a:endParaRPr lang="it-IT" sz="1200" b="1" dirty="0">
                        <a:effectLst/>
                      </a:endParaRPr>
                    </a:p>
                  </a:txBody>
                  <a:tcPr marL="82992" marR="82992" marT="38304" marB="38304" anchor="ctr"/>
                </a:tc>
                <a:tc>
                  <a:txBody>
                    <a:bodyPr/>
                    <a:lstStyle/>
                    <a:p>
                      <a:r>
                        <a:rPr lang="it-IT" sz="1200" b="1" dirty="0" err="1">
                          <a:effectLst/>
                        </a:rPr>
                        <a:t>FLOPs</a:t>
                      </a:r>
                      <a:br>
                        <a:rPr lang="it-IT" sz="1200" b="1" dirty="0">
                          <a:effectLst/>
                        </a:rPr>
                      </a:br>
                      <a:r>
                        <a:rPr lang="it-IT" sz="1200" b="1" baseline="30000" dirty="0">
                          <a:effectLst/>
                        </a:rPr>
                        <a:t>@640 (B)</a:t>
                      </a:r>
                      <a:endParaRPr lang="it-IT" sz="1200" b="1" dirty="0">
                        <a:effectLst/>
                      </a:endParaRPr>
                    </a:p>
                  </a:txBody>
                  <a:tcPr marL="82992" marR="82992" marT="38304" marB="38304" anchor="ctr"/>
                </a:tc>
                <a:extLst>
                  <a:ext uri="{0D108BD9-81ED-4DB2-BD59-A6C34878D82A}">
                    <a16:rowId xmlns:a16="http://schemas.microsoft.com/office/drawing/2014/main" val="2596515236"/>
                  </a:ext>
                </a:extLst>
              </a:tr>
              <a:tr h="288394">
                <a:tc>
                  <a:txBody>
                    <a:bodyPr/>
                    <a:lstStyle/>
                    <a:p>
                      <a:r>
                        <a:rPr lang="it-IT" sz="1200" u="none" strike="noStrike" dirty="0">
                          <a:effectLst/>
                          <a:hlinkClick r:id="rId3"/>
                        </a:rPr>
                        <a:t>YOLOv5n</a:t>
                      </a:r>
                      <a:endParaRPr lang="it-IT" sz="1200" dirty="0">
                        <a:effectLst/>
                      </a:endParaRPr>
                    </a:p>
                  </a:txBody>
                  <a:tcPr marL="82992" marR="82992" marT="38304" marB="38304" anchor="ctr"/>
                </a:tc>
                <a:tc>
                  <a:txBody>
                    <a:bodyPr/>
                    <a:lstStyle/>
                    <a:p>
                      <a:r>
                        <a:rPr lang="it-IT" sz="1200">
                          <a:effectLst/>
                        </a:rPr>
                        <a:t>640</a:t>
                      </a:r>
                    </a:p>
                  </a:txBody>
                  <a:tcPr marL="82992" marR="82992" marT="38304" marB="38304" anchor="ctr"/>
                </a:tc>
                <a:tc>
                  <a:txBody>
                    <a:bodyPr/>
                    <a:lstStyle/>
                    <a:p>
                      <a:r>
                        <a:rPr lang="it-IT" sz="1200">
                          <a:effectLst/>
                        </a:rPr>
                        <a:t>28.4</a:t>
                      </a:r>
                    </a:p>
                  </a:txBody>
                  <a:tcPr marL="82992" marR="82992" marT="38304" marB="38304" anchor="ctr"/>
                </a:tc>
                <a:tc>
                  <a:txBody>
                    <a:bodyPr/>
                    <a:lstStyle/>
                    <a:p>
                      <a:r>
                        <a:rPr lang="it-IT" sz="1200">
                          <a:effectLst/>
                        </a:rPr>
                        <a:t>46.0</a:t>
                      </a:r>
                    </a:p>
                  </a:txBody>
                  <a:tcPr marL="82992" marR="82992" marT="38304" marB="38304" anchor="ctr"/>
                </a:tc>
                <a:tc>
                  <a:txBody>
                    <a:bodyPr/>
                    <a:lstStyle/>
                    <a:p>
                      <a:r>
                        <a:rPr lang="it-IT" sz="1200" b="1">
                          <a:effectLst/>
                        </a:rPr>
                        <a:t>45</a:t>
                      </a:r>
                      <a:endParaRPr lang="it-IT" sz="1200">
                        <a:effectLst/>
                      </a:endParaRPr>
                    </a:p>
                  </a:txBody>
                  <a:tcPr marL="82992" marR="82992" marT="38304" marB="38304" anchor="ctr"/>
                </a:tc>
                <a:tc>
                  <a:txBody>
                    <a:bodyPr/>
                    <a:lstStyle/>
                    <a:p>
                      <a:r>
                        <a:rPr lang="it-IT" sz="1200" b="1">
                          <a:effectLst/>
                        </a:rPr>
                        <a:t>6.3</a:t>
                      </a:r>
                      <a:endParaRPr lang="it-IT" sz="1200">
                        <a:effectLst/>
                      </a:endParaRPr>
                    </a:p>
                  </a:txBody>
                  <a:tcPr marL="82992" marR="82992" marT="38304" marB="38304" anchor="ctr"/>
                </a:tc>
                <a:tc>
                  <a:txBody>
                    <a:bodyPr/>
                    <a:lstStyle/>
                    <a:p>
                      <a:r>
                        <a:rPr lang="it-IT" sz="1200" b="1" dirty="0">
                          <a:effectLst/>
                        </a:rPr>
                        <a:t>0.6</a:t>
                      </a:r>
                      <a:endParaRPr lang="it-IT" sz="1200" dirty="0">
                        <a:effectLst/>
                      </a:endParaRPr>
                    </a:p>
                  </a:txBody>
                  <a:tcPr marL="82992" marR="82992" marT="38304" marB="38304" anchor="ctr"/>
                </a:tc>
                <a:tc>
                  <a:txBody>
                    <a:bodyPr/>
                    <a:lstStyle/>
                    <a:p>
                      <a:r>
                        <a:rPr lang="it-IT" sz="1200" b="1" dirty="0">
                          <a:effectLst/>
                        </a:rPr>
                        <a:t>1.9</a:t>
                      </a:r>
                      <a:endParaRPr lang="it-IT" sz="1200" dirty="0">
                        <a:effectLst/>
                      </a:endParaRPr>
                    </a:p>
                  </a:txBody>
                  <a:tcPr marL="82992" marR="82992" marT="38304" marB="38304" anchor="ctr"/>
                </a:tc>
                <a:tc>
                  <a:txBody>
                    <a:bodyPr/>
                    <a:lstStyle/>
                    <a:p>
                      <a:r>
                        <a:rPr lang="it-IT" sz="1200" b="1" dirty="0">
                          <a:effectLst/>
                        </a:rPr>
                        <a:t>4.5</a:t>
                      </a:r>
                      <a:endParaRPr lang="it-IT" sz="1200" dirty="0">
                        <a:effectLst/>
                      </a:endParaRPr>
                    </a:p>
                  </a:txBody>
                  <a:tcPr marL="82992" marR="82992" marT="38304" marB="38304" anchor="ctr"/>
                </a:tc>
                <a:extLst>
                  <a:ext uri="{0D108BD9-81ED-4DB2-BD59-A6C34878D82A}">
                    <a16:rowId xmlns:a16="http://schemas.microsoft.com/office/drawing/2014/main" val="2599674773"/>
                  </a:ext>
                </a:extLst>
              </a:tr>
              <a:tr h="288394">
                <a:tc>
                  <a:txBody>
                    <a:bodyPr/>
                    <a:lstStyle/>
                    <a:p>
                      <a:r>
                        <a:rPr lang="it-IT" sz="1200" u="none" strike="noStrike" dirty="0">
                          <a:effectLst/>
                          <a:hlinkClick r:id="rId3"/>
                        </a:rPr>
                        <a:t>YOLOv5s</a:t>
                      </a:r>
                      <a:endParaRPr lang="it-IT" sz="1200" dirty="0">
                        <a:effectLst/>
                      </a:endParaRPr>
                    </a:p>
                  </a:txBody>
                  <a:tcPr marL="82992" marR="82992" marT="38304" marB="38304" anchor="ctr"/>
                </a:tc>
                <a:tc>
                  <a:txBody>
                    <a:bodyPr/>
                    <a:lstStyle/>
                    <a:p>
                      <a:r>
                        <a:rPr lang="it-IT" sz="1200">
                          <a:effectLst/>
                        </a:rPr>
                        <a:t>640</a:t>
                      </a:r>
                    </a:p>
                  </a:txBody>
                  <a:tcPr marL="82992" marR="82992" marT="38304" marB="38304" anchor="ctr"/>
                </a:tc>
                <a:tc>
                  <a:txBody>
                    <a:bodyPr/>
                    <a:lstStyle/>
                    <a:p>
                      <a:r>
                        <a:rPr lang="it-IT" sz="1200">
                          <a:effectLst/>
                        </a:rPr>
                        <a:t>37.2</a:t>
                      </a:r>
                    </a:p>
                  </a:txBody>
                  <a:tcPr marL="82992" marR="82992" marT="38304" marB="38304" anchor="ctr"/>
                </a:tc>
                <a:tc>
                  <a:txBody>
                    <a:bodyPr/>
                    <a:lstStyle/>
                    <a:p>
                      <a:r>
                        <a:rPr lang="it-IT" sz="1200">
                          <a:effectLst/>
                        </a:rPr>
                        <a:t>56.0</a:t>
                      </a:r>
                    </a:p>
                  </a:txBody>
                  <a:tcPr marL="82992" marR="82992" marT="38304" marB="38304" anchor="ctr"/>
                </a:tc>
                <a:tc>
                  <a:txBody>
                    <a:bodyPr/>
                    <a:lstStyle/>
                    <a:p>
                      <a:r>
                        <a:rPr lang="it-IT" sz="1200">
                          <a:effectLst/>
                        </a:rPr>
                        <a:t>98</a:t>
                      </a:r>
                    </a:p>
                  </a:txBody>
                  <a:tcPr marL="82992" marR="82992" marT="38304" marB="38304" anchor="ctr"/>
                </a:tc>
                <a:tc>
                  <a:txBody>
                    <a:bodyPr/>
                    <a:lstStyle/>
                    <a:p>
                      <a:r>
                        <a:rPr lang="it-IT" sz="1200">
                          <a:effectLst/>
                        </a:rPr>
                        <a:t>6.4</a:t>
                      </a:r>
                    </a:p>
                  </a:txBody>
                  <a:tcPr marL="82992" marR="82992" marT="38304" marB="38304" anchor="ctr"/>
                </a:tc>
                <a:tc>
                  <a:txBody>
                    <a:bodyPr/>
                    <a:lstStyle/>
                    <a:p>
                      <a:r>
                        <a:rPr lang="it-IT" sz="1200">
                          <a:effectLst/>
                        </a:rPr>
                        <a:t>0.9</a:t>
                      </a:r>
                    </a:p>
                  </a:txBody>
                  <a:tcPr marL="82992" marR="82992" marT="38304" marB="38304" anchor="ctr"/>
                </a:tc>
                <a:tc>
                  <a:txBody>
                    <a:bodyPr/>
                    <a:lstStyle/>
                    <a:p>
                      <a:r>
                        <a:rPr lang="it-IT" sz="1200">
                          <a:effectLst/>
                        </a:rPr>
                        <a:t>7.2</a:t>
                      </a:r>
                    </a:p>
                  </a:txBody>
                  <a:tcPr marL="82992" marR="82992" marT="38304" marB="38304" anchor="ctr"/>
                </a:tc>
                <a:tc>
                  <a:txBody>
                    <a:bodyPr/>
                    <a:lstStyle/>
                    <a:p>
                      <a:r>
                        <a:rPr lang="it-IT" sz="1200">
                          <a:effectLst/>
                        </a:rPr>
                        <a:t>16.5</a:t>
                      </a:r>
                    </a:p>
                  </a:txBody>
                  <a:tcPr marL="82992" marR="82992" marT="38304" marB="38304" anchor="ctr"/>
                </a:tc>
                <a:extLst>
                  <a:ext uri="{0D108BD9-81ED-4DB2-BD59-A6C34878D82A}">
                    <a16:rowId xmlns:a16="http://schemas.microsoft.com/office/drawing/2014/main" val="18575159"/>
                  </a:ext>
                </a:extLst>
              </a:tr>
              <a:tr h="288394">
                <a:tc>
                  <a:txBody>
                    <a:bodyPr/>
                    <a:lstStyle/>
                    <a:p>
                      <a:r>
                        <a:rPr lang="it-IT" sz="1200" u="none" strike="noStrike">
                          <a:effectLst/>
                          <a:hlinkClick r:id="rId3"/>
                        </a:rPr>
                        <a:t>YOLOv5m</a:t>
                      </a:r>
                      <a:endParaRPr lang="it-IT" sz="1200">
                        <a:effectLst/>
                      </a:endParaRPr>
                    </a:p>
                  </a:txBody>
                  <a:tcPr marL="82992" marR="82992" marT="38304" marB="38304" anchor="ctr"/>
                </a:tc>
                <a:tc>
                  <a:txBody>
                    <a:bodyPr/>
                    <a:lstStyle/>
                    <a:p>
                      <a:r>
                        <a:rPr lang="it-IT" sz="1200">
                          <a:effectLst/>
                        </a:rPr>
                        <a:t>640</a:t>
                      </a:r>
                    </a:p>
                  </a:txBody>
                  <a:tcPr marL="82992" marR="82992" marT="38304" marB="38304" anchor="ctr"/>
                </a:tc>
                <a:tc>
                  <a:txBody>
                    <a:bodyPr/>
                    <a:lstStyle/>
                    <a:p>
                      <a:r>
                        <a:rPr lang="it-IT" sz="1200" dirty="0">
                          <a:effectLst/>
                        </a:rPr>
                        <a:t>45.2</a:t>
                      </a:r>
                    </a:p>
                  </a:txBody>
                  <a:tcPr marL="82992" marR="82992" marT="38304" marB="38304" anchor="ctr"/>
                </a:tc>
                <a:tc>
                  <a:txBody>
                    <a:bodyPr/>
                    <a:lstStyle/>
                    <a:p>
                      <a:r>
                        <a:rPr lang="it-IT" sz="1200" dirty="0">
                          <a:effectLst/>
                        </a:rPr>
                        <a:t>63.9</a:t>
                      </a:r>
                    </a:p>
                  </a:txBody>
                  <a:tcPr marL="82992" marR="82992" marT="38304" marB="38304" anchor="ctr"/>
                </a:tc>
                <a:tc>
                  <a:txBody>
                    <a:bodyPr/>
                    <a:lstStyle/>
                    <a:p>
                      <a:r>
                        <a:rPr lang="it-IT" sz="1200">
                          <a:effectLst/>
                        </a:rPr>
                        <a:t>224</a:t>
                      </a:r>
                    </a:p>
                  </a:txBody>
                  <a:tcPr marL="82992" marR="82992" marT="38304" marB="38304" anchor="ctr"/>
                </a:tc>
                <a:tc>
                  <a:txBody>
                    <a:bodyPr/>
                    <a:lstStyle/>
                    <a:p>
                      <a:r>
                        <a:rPr lang="it-IT" sz="1200" dirty="0">
                          <a:effectLst/>
                        </a:rPr>
                        <a:t>8.2</a:t>
                      </a:r>
                    </a:p>
                  </a:txBody>
                  <a:tcPr marL="82992" marR="82992" marT="38304" marB="38304" anchor="ctr"/>
                </a:tc>
                <a:tc>
                  <a:txBody>
                    <a:bodyPr/>
                    <a:lstStyle/>
                    <a:p>
                      <a:r>
                        <a:rPr lang="it-IT" sz="1200" dirty="0">
                          <a:effectLst/>
                        </a:rPr>
                        <a:t>1.7</a:t>
                      </a:r>
                    </a:p>
                  </a:txBody>
                  <a:tcPr marL="82992" marR="82992" marT="38304" marB="38304" anchor="ctr"/>
                </a:tc>
                <a:tc>
                  <a:txBody>
                    <a:bodyPr/>
                    <a:lstStyle/>
                    <a:p>
                      <a:r>
                        <a:rPr lang="it-IT" sz="1200">
                          <a:effectLst/>
                        </a:rPr>
                        <a:t>21.2</a:t>
                      </a:r>
                    </a:p>
                  </a:txBody>
                  <a:tcPr marL="82992" marR="82992" marT="38304" marB="38304" anchor="ctr"/>
                </a:tc>
                <a:tc>
                  <a:txBody>
                    <a:bodyPr/>
                    <a:lstStyle/>
                    <a:p>
                      <a:r>
                        <a:rPr lang="it-IT" sz="1200" dirty="0">
                          <a:effectLst/>
                        </a:rPr>
                        <a:t>49.0</a:t>
                      </a:r>
                    </a:p>
                  </a:txBody>
                  <a:tcPr marL="82992" marR="82992" marT="38304" marB="38304" anchor="ctr"/>
                </a:tc>
                <a:extLst>
                  <a:ext uri="{0D108BD9-81ED-4DB2-BD59-A6C34878D82A}">
                    <a16:rowId xmlns:a16="http://schemas.microsoft.com/office/drawing/2014/main" val="1116886851"/>
                  </a:ext>
                </a:extLst>
              </a:tr>
              <a:tr h="288394">
                <a:tc>
                  <a:txBody>
                    <a:bodyPr/>
                    <a:lstStyle/>
                    <a:p>
                      <a:r>
                        <a:rPr lang="it-IT" sz="1200" u="none" strike="noStrike" dirty="0">
                          <a:effectLst/>
                          <a:hlinkClick r:id="rId3"/>
                        </a:rPr>
                        <a:t>YOLOv5l</a:t>
                      </a:r>
                      <a:endParaRPr lang="it-IT" sz="1200" dirty="0">
                        <a:effectLst/>
                      </a:endParaRPr>
                    </a:p>
                  </a:txBody>
                  <a:tcPr marL="82992" marR="82992" marT="38304" marB="38304" anchor="ctr"/>
                </a:tc>
                <a:tc>
                  <a:txBody>
                    <a:bodyPr/>
                    <a:lstStyle/>
                    <a:p>
                      <a:r>
                        <a:rPr lang="it-IT" sz="1200">
                          <a:effectLst/>
                        </a:rPr>
                        <a:t>640</a:t>
                      </a:r>
                    </a:p>
                  </a:txBody>
                  <a:tcPr marL="82992" marR="82992" marT="38304" marB="38304" anchor="ctr"/>
                </a:tc>
                <a:tc>
                  <a:txBody>
                    <a:bodyPr/>
                    <a:lstStyle/>
                    <a:p>
                      <a:r>
                        <a:rPr lang="it-IT" sz="1200">
                          <a:effectLst/>
                        </a:rPr>
                        <a:t>48.8</a:t>
                      </a:r>
                    </a:p>
                  </a:txBody>
                  <a:tcPr marL="82992" marR="82992" marT="38304" marB="38304" anchor="ctr"/>
                </a:tc>
                <a:tc>
                  <a:txBody>
                    <a:bodyPr/>
                    <a:lstStyle/>
                    <a:p>
                      <a:r>
                        <a:rPr lang="it-IT" sz="1200">
                          <a:effectLst/>
                        </a:rPr>
                        <a:t>67.2</a:t>
                      </a:r>
                    </a:p>
                  </a:txBody>
                  <a:tcPr marL="82992" marR="82992" marT="38304" marB="38304" anchor="ctr"/>
                </a:tc>
                <a:tc>
                  <a:txBody>
                    <a:bodyPr/>
                    <a:lstStyle/>
                    <a:p>
                      <a:r>
                        <a:rPr lang="it-IT" sz="1200" dirty="0">
                          <a:effectLst/>
                        </a:rPr>
                        <a:t>430</a:t>
                      </a:r>
                    </a:p>
                  </a:txBody>
                  <a:tcPr marL="82992" marR="82992" marT="38304" marB="38304" anchor="ctr"/>
                </a:tc>
                <a:tc>
                  <a:txBody>
                    <a:bodyPr/>
                    <a:lstStyle/>
                    <a:p>
                      <a:r>
                        <a:rPr lang="it-IT" sz="1200">
                          <a:effectLst/>
                        </a:rPr>
                        <a:t>10.1</a:t>
                      </a:r>
                    </a:p>
                  </a:txBody>
                  <a:tcPr marL="82992" marR="82992" marT="38304" marB="38304" anchor="ctr"/>
                </a:tc>
                <a:tc>
                  <a:txBody>
                    <a:bodyPr/>
                    <a:lstStyle/>
                    <a:p>
                      <a:r>
                        <a:rPr lang="it-IT" sz="1200">
                          <a:effectLst/>
                        </a:rPr>
                        <a:t>2.7</a:t>
                      </a:r>
                    </a:p>
                  </a:txBody>
                  <a:tcPr marL="82992" marR="82992" marT="38304" marB="38304" anchor="ctr"/>
                </a:tc>
                <a:tc>
                  <a:txBody>
                    <a:bodyPr/>
                    <a:lstStyle/>
                    <a:p>
                      <a:r>
                        <a:rPr lang="it-IT" sz="1200">
                          <a:effectLst/>
                        </a:rPr>
                        <a:t>46.5</a:t>
                      </a:r>
                    </a:p>
                  </a:txBody>
                  <a:tcPr marL="82992" marR="82992" marT="38304" marB="38304" anchor="ctr"/>
                </a:tc>
                <a:tc>
                  <a:txBody>
                    <a:bodyPr/>
                    <a:lstStyle/>
                    <a:p>
                      <a:r>
                        <a:rPr lang="it-IT" sz="1200" dirty="0">
                          <a:effectLst/>
                        </a:rPr>
                        <a:t>109.1</a:t>
                      </a:r>
                    </a:p>
                  </a:txBody>
                  <a:tcPr marL="82992" marR="82992" marT="38304" marB="38304" anchor="ctr"/>
                </a:tc>
                <a:extLst>
                  <a:ext uri="{0D108BD9-81ED-4DB2-BD59-A6C34878D82A}">
                    <a16:rowId xmlns:a16="http://schemas.microsoft.com/office/drawing/2014/main" val="3973996272"/>
                  </a:ext>
                </a:extLst>
              </a:tr>
              <a:tr h="288394">
                <a:tc>
                  <a:txBody>
                    <a:bodyPr/>
                    <a:lstStyle/>
                    <a:p>
                      <a:r>
                        <a:rPr lang="it-IT" sz="1200" u="none" strike="noStrike">
                          <a:effectLst/>
                          <a:hlinkClick r:id="rId3"/>
                        </a:rPr>
                        <a:t>YOLOv5x</a:t>
                      </a:r>
                      <a:endParaRPr lang="it-IT" sz="1200">
                        <a:effectLst/>
                      </a:endParaRPr>
                    </a:p>
                  </a:txBody>
                  <a:tcPr marL="82992" marR="82992" marT="38304" marB="38304" anchor="ctr"/>
                </a:tc>
                <a:tc>
                  <a:txBody>
                    <a:bodyPr/>
                    <a:lstStyle/>
                    <a:p>
                      <a:r>
                        <a:rPr lang="it-IT" sz="1200">
                          <a:effectLst/>
                        </a:rPr>
                        <a:t>640</a:t>
                      </a:r>
                    </a:p>
                  </a:txBody>
                  <a:tcPr marL="82992" marR="82992" marT="38304" marB="38304" anchor="ctr"/>
                </a:tc>
                <a:tc>
                  <a:txBody>
                    <a:bodyPr/>
                    <a:lstStyle/>
                    <a:p>
                      <a:r>
                        <a:rPr lang="it-IT" sz="1200">
                          <a:effectLst/>
                        </a:rPr>
                        <a:t>50.7</a:t>
                      </a:r>
                    </a:p>
                  </a:txBody>
                  <a:tcPr marL="82992" marR="82992" marT="38304" marB="38304" anchor="ctr"/>
                </a:tc>
                <a:tc>
                  <a:txBody>
                    <a:bodyPr/>
                    <a:lstStyle/>
                    <a:p>
                      <a:r>
                        <a:rPr lang="it-IT" sz="1200">
                          <a:effectLst/>
                        </a:rPr>
                        <a:t>68.9</a:t>
                      </a:r>
                    </a:p>
                  </a:txBody>
                  <a:tcPr marL="82992" marR="82992" marT="38304" marB="38304" anchor="ctr"/>
                </a:tc>
                <a:tc>
                  <a:txBody>
                    <a:bodyPr/>
                    <a:lstStyle/>
                    <a:p>
                      <a:r>
                        <a:rPr lang="it-IT" sz="1200">
                          <a:effectLst/>
                        </a:rPr>
                        <a:t>766</a:t>
                      </a:r>
                    </a:p>
                  </a:txBody>
                  <a:tcPr marL="82992" marR="82992" marT="38304" marB="38304" anchor="ctr"/>
                </a:tc>
                <a:tc>
                  <a:txBody>
                    <a:bodyPr/>
                    <a:lstStyle/>
                    <a:p>
                      <a:r>
                        <a:rPr lang="it-IT" sz="1200" dirty="0">
                          <a:effectLst/>
                        </a:rPr>
                        <a:t>12.1</a:t>
                      </a:r>
                    </a:p>
                  </a:txBody>
                  <a:tcPr marL="82992" marR="82992" marT="38304" marB="38304" anchor="ctr"/>
                </a:tc>
                <a:tc>
                  <a:txBody>
                    <a:bodyPr/>
                    <a:lstStyle/>
                    <a:p>
                      <a:r>
                        <a:rPr lang="it-IT" sz="1200">
                          <a:effectLst/>
                        </a:rPr>
                        <a:t>4.8</a:t>
                      </a:r>
                    </a:p>
                  </a:txBody>
                  <a:tcPr marL="82992" marR="82992" marT="38304" marB="38304" anchor="ctr"/>
                </a:tc>
                <a:tc>
                  <a:txBody>
                    <a:bodyPr/>
                    <a:lstStyle/>
                    <a:p>
                      <a:r>
                        <a:rPr lang="it-IT" sz="1200">
                          <a:effectLst/>
                        </a:rPr>
                        <a:t>86.7</a:t>
                      </a:r>
                    </a:p>
                  </a:txBody>
                  <a:tcPr marL="82992" marR="82992" marT="38304" marB="38304" anchor="ctr"/>
                </a:tc>
                <a:tc>
                  <a:txBody>
                    <a:bodyPr/>
                    <a:lstStyle/>
                    <a:p>
                      <a:r>
                        <a:rPr lang="it-IT" sz="1200">
                          <a:effectLst/>
                        </a:rPr>
                        <a:t>205.7</a:t>
                      </a:r>
                    </a:p>
                  </a:txBody>
                  <a:tcPr marL="82992" marR="82992" marT="38304" marB="38304" anchor="ctr"/>
                </a:tc>
                <a:extLst>
                  <a:ext uri="{0D108BD9-81ED-4DB2-BD59-A6C34878D82A}">
                    <a16:rowId xmlns:a16="http://schemas.microsoft.com/office/drawing/2014/main" val="3787088370"/>
                  </a:ext>
                </a:extLst>
              </a:tr>
              <a:tr h="371131">
                <a:tc>
                  <a:txBody>
                    <a:bodyPr/>
                    <a:lstStyle/>
                    <a:p>
                      <a:r>
                        <a:rPr lang="it-IT" sz="1200" u="none" strike="noStrike">
                          <a:effectLst/>
                          <a:hlinkClick r:id="rId3"/>
                        </a:rPr>
                        <a:t>YOLOv5n6</a:t>
                      </a:r>
                      <a:endParaRPr lang="it-IT" sz="1200">
                        <a:effectLst/>
                      </a:endParaRPr>
                    </a:p>
                  </a:txBody>
                  <a:tcPr marL="82992" marR="82992" marT="38304" marB="38304" anchor="ctr"/>
                </a:tc>
                <a:tc>
                  <a:txBody>
                    <a:bodyPr/>
                    <a:lstStyle/>
                    <a:p>
                      <a:r>
                        <a:rPr lang="it-IT" sz="1200" dirty="0">
                          <a:effectLst/>
                        </a:rPr>
                        <a:t>1280</a:t>
                      </a:r>
                    </a:p>
                  </a:txBody>
                  <a:tcPr marL="82992" marR="82992" marT="38304" marB="38304" anchor="ctr"/>
                </a:tc>
                <a:tc>
                  <a:txBody>
                    <a:bodyPr/>
                    <a:lstStyle/>
                    <a:p>
                      <a:r>
                        <a:rPr lang="it-IT" sz="1200">
                          <a:effectLst/>
                        </a:rPr>
                        <a:t>34.0</a:t>
                      </a:r>
                    </a:p>
                  </a:txBody>
                  <a:tcPr marL="82992" marR="82992" marT="38304" marB="38304" anchor="ctr"/>
                </a:tc>
                <a:tc>
                  <a:txBody>
                    <a:bodyPr/>
                    <a:lstStyle/>
                    <a:p>
                      <a:r>
                        <a:rPr lang="it-IT" sz="1200">
                          <a:effectLst/>
                        </a:rPr>
                        <a:t>50.7</a:t>
                      </a:r>
                    </a:p>
                  </a:txBody>
                  <a:tcPr marL="82992" marR="82992" marT="38304" marB="38304" anchor="ctr"/>
                </a:tc>
                <a:tc>
                  <a:txBody>
                    <a:bodyPr/>
                    <a:lstStyle/>
                    <a:p>
                      <a:r>
                        <a:rPr lang="it-IT" sz="1200" dirty="0">
                          <a:effectLst/>
                        </a:rPr>
                        <a:t>153</a:t>
                      </a:r>
                    </a:p>
                  </a:txBody>
                  <a:tcPr marL="82992" marR="82992" marT="38304" marB="38304" anchor="ctr"/>
                </a:tc>
                <a:tc>
                  <a:txBody>
                    <a:bodyPr/>
                    <a:lstStyle/>
                    <a:p>
                      <a:r>
                        <a:rPr lang="it-IT" sz="1200" dirty="0">
                          <a:effectLst/>
                        </a:rPr>
                        <a:t>8.1</a:t>
                      </a:r>
                    </a:p>
                  </a:txBody>
                  <a:tcPr marL="82992" marR="82992" marT="38304" marB="38304" anchor="ctr"/>
                </a:tc>
                <a:tc>
                  <a:txBody>
                    <a:bodyPr/>
                    <a:lstStyle/>
                    <a:p>
                      <a:r>
                        <a:rPr lang="it-IT" sz="1200">
                          <a:effectLst/>
                        </a:rPr>
                        <a:t>2.1</a:t>
                      </a:r>
                    </a:p>
                  </a:txBody>
                  <a:tcPr marL="82992" marR="82992" marT="38304" marB="38304" anchor="ctr"/>
                </a:tc>
                <a:tc>
                  <a:txBody>
                    <a:bodyPr/>
                    <a:lstStyle/>
                    <a:p>
                      <a:r>
                        <a:rPr lang="it-IT" sz="1200" dirty="0">
                          <a:effectLst/>
                        </a:rPr>
                        <a:t>3.2</a:t>
                      </a:r>
                    </a:p>
                  </a:txBody>
                  <a:tcPr marL="82992" marR="82992" marT="38304" marB="38304" anchor="ctr"/>
                </a:tc>
                <a:tc>
                  <a:txBody>
                    <a:bodyPr/>
                    <a:lstStyle/>
                    <a:p>
                      <a:r>
                        <a:rPr lang="it-IT" sz="1200" dirty="0">
                          <a:effectLst/>
                        </a:rPr>
                        <a:t>4.6</a:t>
                      </a:r>
                    </a:p>
                  </a:txBody>
                  <a:tcPr marL="82992" marR="82992" marT="38304" marB="38304" anchor="ctr"/>
                </a:tc>
                <a:extLst>
                  <a:ext uri="{0D108BD9-81ED-4DB2-BD59-A6C34878D82A}">
                    <a16:rowId xmlns:a16="http://schemas.microsoft.com/office/drawing/2014/main" val="3008546158"/>
                  </a:ext>
                </a:extLst>
              </a:tr>
              <a:tr h="371131">
                <a:tc>
                  <a:txBody>
                    <a:bodyPr/>
                    <a:lstStyle/>
                    <a:p>
                      <a:r>
                        <a:rPr lang="it-IT" sz="1200" u="none" strike="noStrike">
                          <a:effectLst/>
                          <a:hlinkClick r:id="rId3"/>
                        </a:rPr>
                        <a:t>YOLOv5s6</a:t>
                      </a:r>
                      <a:endParaRPr lang="it-IT" sz="1200">
                        <a:effectLst/>
                      </a:endParaRPr>
                    </a:p>
                  </a:txBody>
                  <a:tcPr marL="82992" marR="82992" marT="38304" marB="38304" anchor="ctr"/>
                </a:tc>
                <a:tc>
                  <a:txBody>
                    <a:bodyPr/>
                    <a:lstStyle/>
                    <a:p>
                      <a:r>
                        <a:rPr lang="it-IT" sz="1200">
                          <a:effectLst/>
                        </a:rPr>
                        <a:t>1280</a:t>
                      </a:r>
                    </a:p>
                  </a:txBody>
                  <a:tcPr marL="82992" marR="82992" marT="38304" marB="38304" anchor="ctr"/>
                </a:tc>
                <a:tc>
                  <a:txBody>
                    <a:bodyPr/>
                    <a:lstStyle/>
                    <a:p>
                      <a:r>
                        <a:rPr lang="it-IT" sz="1200" dirty="0">
                          <a:effectLst/>
                        </a:rPr>
                        <a:t>44.5</a:t>
                      </a:r>
                    </a:p>
                  </a:txBody>
                  <a:tcPr marL="82992" marR="82992" marT="38304" marB="38304" anchor="ctr"/>
                </a:tc>
                <a:tc>
                  <a:txBody>
                    <a:bodyPr/>
                    <a:lstStyle/>
                    <a:p>
                      <a:r>
                        <a:rPr lang="it-IT" sz="1200">
                          <a:effectLst/>
                        </a:rPr>
                        <a:t>63.0</a:t>
                      </a:r>
                    </a:p>
                  </a:txBody>
                  <a:tcPr marL="82992" marR="82992" marT="38304" marB="38304" anchor="ctr"/>
                </a:tc>
                <a:tc>
                  <a:txBody>
                    <a:bodyPr/>
                    <a:lstStyle/>
                    <a:p>
                      <a:r>
                        <a:rPr lang="it-IT" sz="1200" dirty="0">
                          <a:effectLst/>
                        </a:rPr>
                        <a:t>385</a:t>
                      </a:r>
                    </a:p>
                  </a:txBody>
                  <a:tcPr marL="82992" marR="82992" marT="38304" marB="38304" anchor="ctr"/>
                </a:tc>
                <a:tc>
                  <a:txBody>
                    <a:bodyPr/>
                    <a:lstStyle/>
                    <a:p>
                      <a:r>
                        <a:rPr lang="it-IT" sz="1200" dirty="0">
                          <a:effectLst/>
                        </a:rPr>
                        <a:t>8.2</a:t>
                      </a:r>
                    </a:p>
                  </a:txBody>
                  <a:tcPr marL="82992" marR="82992" marT="38304" marB="38304" anchor="ctr"/>
                </a:tc>
                <a:tc>
                  <a:txBody>
                    <a:bodyPr/>
                    <a:lstStyle/>
                    <a:p>
                      <a:r>
                        <a:rPr lang="it-IT" sz="1200">
                          <a:effectLst/>
                        </a:rPr>
                        <a:t>3.6</a:t>
                      </a:r>
                    </a:p>
                  </a:txBody>
                  <a:tcPr marL="82992" marR="82992" marT="38304" marB="38304" anchor="ctr"/>
                </a:tc>
                <a:tc>
                  <a:txBody>
                    <a:bodyPr/>
                    <a:lstStyle/>
                    <a:p>
                      <a:r>
                        <a:rPr lang="it-IT" sz="1200" dirty="0">
                          <a:effectLst/>
                        </a:rPr>
                        <a:t>12.6</a:t>
                      </a:r>
                    </a:p>
                  </a:txBody>
                  <a:tcPr marL="82992" marR="82992" marT="38304" marB="38304" anchor="ctr"/>
                </a:tc>
                <a:tc>
                  <a:txBody>
                    <a:bodyPr/>
                    <a:lstStyle/>
                    <a:p>
                      <a:r>
                        <a:rPr lang="it-IT" sz="1200">
                          <a:effectLst/>
                        </a:rPr>
                        <a:t>16.8</a:t>
                      </a:r>
                    </a:p>
                  </a:txBody>
                  <a:tcPr marL="82992" marR="82992" marT="38304" marB="38304" anchor="ctr"/>
                </a:tc>
                <a:extLst>
                  <a:ext uri="{0D108BD9-81ED-4DB2-BD59-A6C34878D82A}">
                    <a16:rowId xmlns:a16="http://schemas.microsoft.com/office/drawing/2014/main" val="3165810100"/>
                  </a:ext>
                </a:extLst>
              </a:tr>
              <a:tr h="371131">
                <a:tc>
                  <a:txBody>
                    <a:bodyPr/>
                    <a:lstStyle/>
                    <a:p>
                      <a:r>
                        <a:rPr lang="it-IT" sz="1200" u="none" strike="noStrike">
                          <a:effectLst/>
                          <a:hlinkClick r:id="rId3"/>
                        </a:rPr>
                        <a:t>YOLOv5m6</a:t>
                      </a:r>
                      <a:endParaRPr lang="it-IT" sz="1200">
                        <a:effectLst/>
                      </a:endParaRPr>
                    </a:p>
                  </a:txBody>
                  <a:tcPr marL="82992" marR="82992" marT="38304" marB="38304" anchor="ctr"/>
                </a:tc>
                <a:tc>
                  <a:txBody>
                    <a:bodyPr/>
                    <a:lstStyle/>
                    <a:p>
                      <a:r>
                        <a:rPr lang="it-IT" sz="1200">
                          <a:effectLst/>
                        </a:rPr>
                        <a:t>1280</a:t>
                      </a:r>
                    </a:p>
                  </a:txBody>
                  <a:tcPr marL="82992" marR="82992" marT="38304" marB="38304" anchor="ctr"/>
                </a:tc>
                <a:tc>
                  <a:txBody>
                    <a:bodyPr/>
                    <a:lstStyle/>
                    <a:p>
                      <a:r>
                        <a:rPr lang="it-IT" sz="1200">
                          <a:effectLst/>
                        </a:rPr>
                        <a:t>51.0</a:t>
                      </a:r>
                    </a:p>
                  </a:txBody>
                  <a:tcPr marL="82992" marR="82992" marT="38304" marB="38304" anchor="ctr"/>
                </a:tc>
                <a:tc>
                  <a:txBody>
                    <a:bodyPr/>
                    <a:lstStyle/>
                    <a:p>
                      <a:r>
                        <a:rPr lang="it-IT" sz="1200" dirty="0">
                          <a:effectLst/>
                        </a:rPr>
                        <a:t>69.0</a:t>
                      </a:r>
                    </a:p>
                  </a:txBody>
                  <a:tcPr marL="82992" marR="82992" marT="38304" marB="38304" anchor="ctr"/>
                </a:tc>
                <a:tc>
                  <a:txBody>
                    <a:bodyPr/>
                    <a:lstStyle/>
                    <a:p>
                      <a:r>
                        <a:rPr lang="it-IT" sz="1200">
                          <a:effectLst/>
                        </a:rPr>
                        <a:t>887</a:t>
                      </a:r>
                    </a:p>
                  </a:txBody>
                  <a:tcPr marL="82992" marR="82992" marT="38304" marB="38304" anchor="ctr"/>
                </a:tc>
                <a:tc>
                  <a:txBody>
                    <a:bodyPr/>
                    <a:lstStyle/>
                    <a:p>
                      <a:r>
                        <a:rPr lang="it-IT" sz="1200">
                          <a:effectLst/>
                        </a:rPr>
                        <a:t>11.1</a:t>
                      </a:r>
                    </a:p>
                  </a:txBody>
                  <a:tcPr marL="82992" marR="82992" marT="38304" marB="38304" anchor="ctr"/>
                </a:tc>
                <a:tc>
                  <a:txBody>
                    <a:bodyPr/>
                    <a:lstStyle/>
                    <a:p>
                      <a:r>
                        <a:rPr lang="it-IT" sz="1200">
                          <a:effectLst/>
                        </a:rPr>
                        <a:t>6.8</a:t>
                      </a:r>
                    </a:p>
                  </a:txBody>
                  <a:tcPr marL="82992" marR="82992" marT="38304" marB="38304" anchor="ctr"/>
                </a:tc>
                <a:tc>
                  <a:txBody>
                    <a:bodyPr/>
                    <a:lstStyle/>
                    <a:p>
                      <a:r>
                        <a:rPr lang="it-IT" sz="1200">
                          <a:effectLst/>
                        </a:rPr>
                        <a:t>35.7</a:t>
                      </a:r>
                    </a:p>
                  </a:txBody>
                  <a:tcPr marL="82992" marR="82992" marT="38304" marB="38304" anchor="ctr"/>
                </a:tc>
                <a:tc>
                  <a:txBody>
                    <a:bodyPr/>
                    <a:lstStyle/>
                    <a:p>
                      <a:r>
                        <a:rPr lang="it-IT" sz="1200">
                          <a:effectLst/>
                        </a:rPr>
                        <a:t>50.0</a:t>
                      </a:r>
                    </a:p>
                  </a:txBody>
                  <a:tcPr marL="82992" marR="82992" marT="38304" marB="38304" anchor="ctr"/>
                </a:tc>
                <a:extLst>
                  <a:ext uri="{0D108BD9-81ED-4DB2-BD59-A6C34878D82A}">
                    <a16:rowId xmlns:a16="http://schemas.microsoft.com/office/drawing/2014/main" val="2469613560"/>
                  </a:ext>
                </a:extLst>
              </a:tr>
              <a:tr h="288394">
                <a:tc>
                  <a:txBody>
                    <a:bodyPr/>
                    <a:lstStyle/>
                    <a:p>
                      <a:r>
                        <a:rPr lang="it-IT" sz="1200" u="none" strike="noStrike">
                          <a:effectLst/>
                          <a:hlinkClick r:id="rId3"/>
                        </a:rPr>
                        <a:t>YOLOv5l6</a:t>
                      </a:r>
                      <a:endParaRPr lang="it-IT" sz="1200">
                        <a:effectLst/>
                      </a:endParaRPr>
                    </a:p>
                  </a:txBody>
                  <a:tcPr marL="82992" marR="82992" marT="38304" marB="38304" anchor="ctr"/>
                </a:tc>
                <a:tc>
                  <a:txBody>
                    <a:bodyPr/>
                    <a:lstStyle/>
                    <a:p>
                      <a:r>
                        <a:rPr lang="it-IT" sz="1200">
                          <a:effectLst/>
                        </a:rPr>
                        <a:t>1280</a:t>
                      </a:r>
                    </a:p>
                  </a:txBody>
                  <a:tcPr marL="82992" marR="82992" marT="38304" marB="38304" anchor="ctr"/>
                </a:tc>
                <a:tc>
                  <a:txBody>
                    <a:bodyPr/>
                    <a:lstStyle/>
                    <a:p>
                      <a:r>
                        <a:rPr lang="it-IT" sz="1200">
                          <a:effectLst/>
                        </a:rPr>
                        <a:t>53.6</a:t>
                      </a:r>
                    </a:p>
                  </a:txBody>
                  <a:tcPr marL="82992" marR="82992" marT="38304" marB="38304" anchor="ctr"/>
                </a:tc>
                <a:tc>
                  <a:txBody>
                    <a:bodyPr/>
                    <a:lstStyle/>
                    <a:p>
                      <a:r>
                        <a:rPr lang="it-IT" sz="1200">
                          <a:effectLst/>
                        </a:rPr>
                        <a:t>71.6</a:t>
                      </a:r>
                    </a:p>
                  </a:txBody>
                  <a:tcPr marL="82992" marR="82992" marT="38304" marB="38304" anchor="ctr"/>
                </a:tc>
                <a:tc>
                  <a:txBody>
                    <a:bodyPr/>
                    <a:lstStyle/>
                    <a:p>
                      <a:r>
                        <a:rPr lang="it-IT" sz="1200">
                          <a:effectLst/>
                        </a:rPr>
                        <a:t>1784</a:t>
                      </a:r>
                    </a:p>
                  </a:txBody>
                  <a:tcPr marL="82992" marR="82992" marT="38304" marB="38304" anchor="ctr"/>
                </a:tc>
                <a:tc>
                  <a:txBody>
                    <a:bodyPr/>
                    <a:lstStyle/>
                    <a:p>
                      <a:r>
                        <a:rPr lang="it-IT" sz="1200">
                          <a:effectLst/>
                        </a:rPr>
                        <a:t>15.8</a:t>
                      </a:r>
                    </a:p>
                  </a:txBody>
                  <a:tcPr marL="82992" marR="82992" marT="38304" marB="38304" anchor="ctr"/>
                </a:tc>
                <a:tc>
                  <a:txBody>
                    <a:bodyPr/>
                    <a:lstStyle/>
                    <a:p>
                      <a:r>
                        <a:rPr lang="it-IT" sz="1200">
                          <a:effectLst/>
                        </a:rPr>
                        <a:t>10.5</a:t>
                      </a:r>
                    </a:p>
                  </a:txBody>
                  <a:tcPr marL="82992" marR="82992" marT="38304" marB="38304" anchor="ctr"/>
                </a:tc>
                <a:tc>
                  <a:txBody>
                    <a:bodyPr/>
                    <a:lstStyle/>
                    <a:p>
                      <a:r>
                        <a:rPr lang="it-IT" sz="1200">
                          <a:effectLst/>
                        </a:rPr>
                        <a:t>76.7</a:t>
                      </a:r>
                    </a:p>
                  </a:txBody>
                  <a:tcPr marL="82992" marR="82992" marT="38304" marB="38304" anchor="ctr"/>
                </a:tc>
                <a:tc>
                  <a:txBody>
                    <a:bodyPr/>
                    <a:lstStyle/>
                    <a:p>
                      <a:r>
                        <a:rPr lang="it-IT" sz="1200" dirty="0">
                          <a:effectLst/>
                        </a:rPr>
                        <a:t>111.4</a:t>
                      </a:r>
                    </a:p>
                  </a:txBody>
                  <a:tcPr marL="82992" marR="82992" marT="38304" marB="38304" anchor="ctr"/>
                </a:tc>
                <a:extLst>
                  <a:ext uri="{0D108BD9-81ED-4DB2-BD59-A6C34878D82A}">
                    <a16:rowId xmlns:a16="http://schemas.microsoft.com/office/drawing/2014/main" val="3332311082"/>
                  </a:ext>
                </a:extLst>
              </a:tr>
              <a:tr h="524702">
                <a:tc>
                  <a:txBody>
                    <a:bodyPr/>
                    <a:lstStyle/>
                    <a:p>
                      <a:r>
                        <a:rPr lang="it-IT" sz="1200" u="none" strike="noStrike" dirty="0">
                          <a:effectLst/>
                          <a:hlinkClick r:id="rId3"/>
                        </a:rPr>
                        <a:t>YOLOv5x6</a:t>
                      </a:r>
                      <a:endParaRPr lang="it-IT" sz="1200" dirty="0">
                        <a:effectLst/>
                      </a:endParaRPr>
                    </a:p>
                  </a:txBody>
                  <a:tcPr marL="82992" marR="82992" marT="38304" marB="38304" anchor="ctr"/>
                </a:tc>
                <a:tc>
                  <a:txBody>
                    <a:bodyPr/>
                    <a:lstStyle/>
                    <a:p>
                      <a:r>
                        <a:rPr lang="it-IT" sz="1200" dirty="0">
                          <a:effectLst/>
                        </a:rPr>
                        <a:t>1280</a:t>
                      </a:r>
                    </a:p>
                  </a:txBody>
                  <a:tcPr marL="82992" marR="82992" marT="38304" marB="38304" anchor="ctr"/>
                </a:tc>
                <a:tc>
                  <a:txBody>
                    <a:bodyPr/>
                    <a:lstStyle/>
                    <a:p>
                      <a:r>
                        <a:rPr lang="it-IT" sz="1200" dirty="0">
                          <a:effectLst/>
                        </a:rPr>
                        <a:t>54.7</a:t>
                      </a:r>
                    </a:p>
                  </a:txBody>
                  <a:tcPr marL="82992" marR="82992" marT="38304" marB="38304" anchor="ctr"/>
                </a:tc>
                <a:tc>
                  <a:txBody>
                    <a:bodyPr/>
                    <a:lstStyle/>
                    <a:p>
                      <a:r>
                        <a:rPr lang="it-IT" sz="1200" b="1" dirty="0">
                          <a:effectLst/>
                        </a:rPr>
                        <a:t>72.4</a:t>
                      </a:r>
                      <a:endParaRPr lang="it-IT" sz="1200" dirty="0">
                        <a:effectLst/>
                      </a:endParaRPr>
                    </a:p>
                  </a:txBody>
                  <a:tcPr marL="82992" marR="82992" marT="38304" marB="38304" anchor="ctr"/>
                </a:tc>
                <a:tc>
                  <a:txBody>
                    <a:bodyPr/>
                    <a:lstStyle/>
                    <a:p>
                      <a:r>
                        <a:rPr lang="it-IT" sz="1200" dirty="0">
                          <a:effectLst/>
                        </a:rPr>
                        <a:t>3136</a:t>
                      </a:r>
                    </a:p>
                  </a:txBody>
                  <a:tcPr marL="82992" marR="82992" marT="38304" marB="38304" anchor="ctr"/>
                </a:tc>
                <a:tc>
                  <a:txBody>
                    <a:bodyPr/>
                    <a:lstStyle/>
                    <a:p>
                      <a:r>
                        <a:rPr lang="it-IT" sz="1200" dirty="0">
                          <a:effectLst/>
                        </a:rPr>
                        <a:t>26.2</a:t>
                      </a:r>
                    </a:p>
                  </a:txBody>
                  <a:tcPr marL="82992" marR="82992" marT="38304" marB="38304" anchor="ctr"/>
                </a:tc>
                <a:tc>
                  <a:txBody>
                    <a:bodyPr/>
                    <a:lstStyle/>
                    <a:p>
                      <a:r>
                        <a:rPr lang="it-IT" sz="1200" dirty="0">
                          <a:effectLst/>
                        </a:rPr>
                        <a:t>19.4</a:t>
                      </a:r>
                    </a:p>
                  </a:txBody>
                  <a:tcPr marL="82992" marR="82992" marT="38304" marB="38304" anchor="ctr"/>
                </a:tc>
                <a:tc>
                  <a:txBody>
                    <a:bodyPr/>
                    <a:lstStyle/>
                    <a:p>
                      <a:r>
                        <a:rPr lang="it-IT" sz="1200" dirty="0">
                          <a:effectLst/>
                        </a:rPr>
                        <a:t>140.7</a:t>
                      </a:r>
                    </a:p>
                  </a:txBody>
                  <a:tcPr marL="82992" marR="82992" marT="38304" marB="38304" anchor="ctr"/>
                </a:tc>
                <a:tc>
                  <a:txBody>
                    <a:bodyPr/>
                    <a:lstStyle/>
                    <a:p>
                      <a:r>
                        <a:rPr lang="it-IT" sz="1200" dirty="0">
                          <a:effectLst/>
                        </a:rPr>
                        <a:t>209.8</a:t>
                      </a:r>
                    </a:p>
                  </a:txBody>
                  <a:tcPr marL="82992" marR="82992" marT="38304" marB="38304" anchor="ctr"/>
                </a:tc>
                <a:extLst>
                  <a:ext uri="{0D108BD9-81ED-4DB2-BD59-A6C34878D82A}">
                    <a16:rowId xmlns:a16="http://schemas.microsoft.com/office/drawing/2014/main" val="3745487446"/>
                  </a:ext>
                </a:extLst>
              </a:tr>
              <a:tr h="524702">
                <a:tc>
                  <a:txBody>
                    <a:bodyPr/>
                    <a:lstStyle/>
                    <a:p>
                      <a:r>
                        <a:rPr lang="it-IT" sz="1200" dirty="0">
                          <a:effectLst/>
                        </a:rPr>
                        <a:t>+ </a:t>
                      </a:r>
                      <a:r>
                        <a:rPr lang="it-IT" sz="1200" u="none" strike="noStrike" dirty="0">
                          <a:effectLst/>
                          <a:hlinkClick r:id="rId4"/>
                        </a:rPr>
                        <a:t>TTA</a:t>
                      </a:r>
                      <a:endParaRPr lang="it-IT" sz="1200" dirty="0">
                        <a:effectLst/>
                      </a:endParaRPr>
                    </a:p>
                  </a:txBody>
                  <a:tcPr marL="82992" marR="82992" marT="38304" marB="38304" anchor="ctr"/>
                </a:tc>
                <a:tc>
                  <a:txBody>
                    <a:bodyPr/>
                    <a:lstStyle/>
                    <a:p>
                      <a:r>
                        <a:rPr lang="it-IT" sz="1200" dirty="0">
                          <a:effectLst/>
                        </a:rPr>
                        <a:t>1536</a:t>
                      </a:r>
                    </a:p>
                  </a:txBody>
                  <a:tcPr marL="82992" marR="82992" marT="38304" marB="38304" anchor="ctr"/>
                </a:tc>
                <a:tc>
                  <a:txBody>
                    <a:bodyPr/>
                    <a:lstStyle/>
                    <a:p>
                      <a:r>
                        <a:rPr lang="it-IT" sz="1200" b="1" dirty="0">
                          <a:effectLst/>
                        </a:rPr>
                        <a:t>55.4</a:t>
                      </a:r>
                      <a:endParaRPr lang="it-IT" sz="1200" dirty="0">
                        <a:effectLst/>
                      </a:endParaRPr>
                    </a:p>
                  </a:txBody>
                  <a:tcPr marL="82992" marR="82992" marT="38304" marB="38304" anchor="ctr"/>
                </a:tc>
                <a:tc>
                  <a:txBody>
                    <a:bodyPr/>
                    <a:lstStyle/>
                    <a:p>
                      <a:r>
                        <a:rPr lang="it-IT" sz="1200" dirty="0">
                          <a:effectLst/>
                        </a:rPr>
                        <a:t>72.3</a:t>
                      </a:r>
                    </a:p>
                  </a:txBody>
                  <a:tcPr marL="82992" marR="82992" marT="38304" marB="38304" anchor="ctr"/>
                </a:tc>
                <a:tc>
                  <a:txBody>
                    <a:bodyPr/>
                    <a:lstStyle/>
                    <a:p>
                      <a:r>
                        <a:rPr lang="it-IT" sz="1200" dirty="0">
                          <a:effectLst/>
                        </a:rPr>
                        <a:t>-</a:t>
                      </a:r>
                    </a:p>
                  </a:txBody>
                  <a:tcPr marL="82992" marR="82992" marT="38304" marB="38304" anchor="ctr"/>
                </a:tc>
                <a:tc>
                  <a:txBody>
                    <a:bodyPr/>
                    <a:lstStyle/>
                    <a:p>
                      <a:r>
                        <a:rPr lang="it-IT" sz="1200" dirty="0">
                          <a:effectLst/>
                        </a:rPr>
                        <a:t>-</a:t>
                      </a:r>
                    </a:p>
                  </a:txBody>
                  <a:tcPr marL="82992" marR="82992" marT="38304" marB="38304" anchor="ctr"/>
                </a:tc>
                <a:tc>
                  <a:txBody>
                    <a:bodyPr/>
                    <a:lstStyle/>
                    <a:p>
                      <a:r>
                        <a:rPr lang="it-IT" sz="1200" dirty="0">
                          <a:effectLst/>
                        </a:rPr>
                        <a:t>-</a:t>
                      </a:r>
                    </a:p>
                  </a:txBody>
                  <a:tcPr marL="82992" marR="82992" marT="38304" marB="38304" anchor="ctr"/>
                </a:tc>
                <a:tc>
                  <a:txBody>
                    <a:bodyPr/>
                    <a:lstStyle/>
                    <a:p>
                      <a:r>
                        <a:rPr lang="it-IT" sz="1200" dirty="0">
                          <a:effectLst/>
                        </a:rPr>
                        <a:t>-</a:t>
                      </a:r>
                    </a:p>
                  </a:txBody>
                  <a:tcPr marL="82992" marR="82992" marT="38304" marB="38304" anchor="ctr"/>
                </a:tc>
                <a:tc>
                  <a:txBody>
                    <a:bodyPr/>
                    <a:lstStyle/>
                    <a:p>
                      <a:r>
                        <a:rPr lang="it-IT" sz="1200" dirty="0">
                          <a:effectLst/>
                        </a:rPr>
                        <a:t>-</a:t>
                      </a:r>
                    </a:p>
                  </a:txBody>
                  <a:tcPr marL="82992" marR="82992" marT="38304" marB="38304" anchor="ctr"/>
                </a:tc>
                <a:extLst>
                  <a:ext uri="{0D108BD9-81ED-4DB2-BD59-A6C34878D82A}">
                    <a16:rowId xmlns:a16="http://schemas.microsoft.com/office/drawing/2014/main" val="37809263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88614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Picture 6">
            <a:extLst>
              <a:ext uri="{FF2B5EF4-FFF2-40B4-BE49-F238E27FC236}">
                <a16:creationId xmlns:a16="http://schemas.microsoft.com/office/drawing/2014/main" id="{E0FB401A-C0DC-4872-856C-02C65B39264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t="6250"/>
          <a:stretch/>
        </p:blipFill>
        <p:spPr>
          <a:xfrm>
            <a:off x="-1" y="10"/>
            <a:ext cx="12191999" cy="6857990"/>
          </a:xfrm>
          <a:prstGeom prst="rect">
            <a:avLst/>
          </a:prstGeom>
          <a:noFill/>
        </p:spPr>
      </p:pic>
      <p:sp>
        <p:nvSpPr>
          <p:cNvPr id="134" name="Rettangolo 133">
            <a:extLst>
              <a:ext uri="{FF2B5EF4-FFF2-40B4-BE49-F238E27FC236}">
                <a16:creationId xmlns:a16="http://schemas.microsoft.com/office/drawing/2014/main" id="{A74E6ECB-4C5F-490C-8690-ECFFF5B7FBB0}"/>
              </a:ext>
            </a:extLst>
          </p:cNvPr>
          <p:cNvSpPr/>
          <p:nvPr/>
        </p:nvSpPr>
        <p:spPr>
          <a:xfrm>
            <a:off x="0" y="653111"/>
            <a:ext cx="200025" cy="639093"/>
          </a:xfrm>
          <a:prstGeom prst="rect">
            <a:avLst/>
          </a:prstGeom>
          <a:solidFill>
            <a:srgbClr val="4A9DC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5E9F95"/>
              </a:solidFill>
            </a:endParaRPr>
          </a:p>
        </p:txBody>
      </p:sp>
      <p:sp>
        <p:nvSpPr>
          <p:cNvPr id="214" name="Rettangolo 213">
            <a:extLst>
              <a:ext uri="{FF2B5EF4-FFF2-40B4-BE49-F238E27FC236}">
                <a16:creationId xmlns:a16="http://schemas.microsoft.com/office/drawing/2014/main" id="{18351C38-37F1-45F6-86D3-FF0271B2C448}"/>
              </a:ext>
            </a:extLst>
          </p:cNvPr>
          <p:cNvSpPr/>
          <p:nvPr/>
        </p:nvSpPr>
        <p:spPr>
          <a:xfrm>
            <a:off x="262201" y="653111"/>
            <a:ext cx="162919" cy="639093"/>
          </a:xfrm>
          <a:prstGeom prst="rect">
            <a:avLst/>
          </a:prstGeom>
          <a:solidFill>
            <a:srgbClr val="4A9DC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5E9F95"/>
              </a:solidFill>
            </a:endParaRPr>
          </a:p>
        </p:txBody>
      </p:sp>
      <p:sp>
        <p:nvSpPr>
          <p:cNvPr id="215" name="Rettangolo 214">
            <a:extLst>
              <a:ext uri="{FF2B5EF4-FFF2-40B4-BE49-F238E27FC236}">
                <a16:creationId xmlns:a16="http://schemas.microsoft.com/office/drawing/2014/main" id="{F10D202C-D2F2-4F09-942D-78D4396AE893}"/>
              </a:ext>
            </a:extLst>
          </p:cNvPr>
          <p:cNvSpPr/>
          <p:nvPr/>
        </p:nvSpPr>
        <p:spPr>
          <a:xfrm>
            <a:off x="487297" y="653111"/>
            <a:ext cx="115064" cy="639093"/>
          </a:xfrm>
          <a:prstGeom prst="rect">
            <a:avLst/>
          </a:prstGeom>
          <a:solidFill>
            <a:srgbClr val="4A9DC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rgbClr val="5E9F95"/>
              </a:solidFill>
            </a:endParaRPr>
          </a:p>
        </p:txBody>
      </p:sp>
      <p:sp>
        <p:nvSpPr>
          <p:cNvPr id="208" name="Titolo 1">
            <a:extLst>
              <a:ext uri="{FF2B5EF4-FFF2-40B4-BE49-F238E27FC236}">
                <a16:creationId xmlns:a16="http://schemas.microsoft.com/office/drawing/2014/main" id="{BC45B76C-B315-4CFB-83E0-257DBF0C7695}"/>
              </a:ext>
            </a:extLst>
          </p:cNvPr>
          <p:cNvSpPr txBox="1">
            <a:spLocks/>
          </p:cNvSpPr>
          <p:nvPr/>
        </p:nvSpPr>
        <p:spPr>
          <a:xfrm>
            <a:off x="602360" y="484939"/>
            <a:ext cx="8379713" cy="951874"/>
          </a:xfrm>
          <a:prstGeom prst="rect">
            <a:avLst/>
          </a:prstGeom>
          <a:solidFill>
            <a:schemeClr val="bg1"/>
          </a:solidFill>
          <a:effectLst>
            <a:outerShdw blurRad="292100" dist="38100" dir="2700000" algn="tl" rotWithShape="0">
              <a:prstClr val="black">
                <a:alpha val="22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it-IT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Model for Feature Extraction</a:t>
            </a:r>
          </a:p>
        </p:txBody>
      </p:sp>
      <p:sp>
        <p:nvSpPr>
          <p:cNvPr id="135" name="Rettangolo 134">
            <a:extLst>
              <a:ext uri="{FF2B5EF4-FFF2-40B4-BE49-F238E27FC236}">
                <a16:creationId xmlns:a16="http://schemas.microsoft.com/office/drawing/2014/main" id="{D235BEF8-3A81-4212-8317-E3FF1E72AAF6}"/>
              </a:ext>
            </a:extLst>
          </p:cNvPr>
          <p:cNvSpPr/>
          <p:nvPr/>
        </p:nvSpPr>
        <p:spPr>
          <a:xfrm>
            <a:off x="602361" y="6543675"/>
            <a:ext cx="10987277" cy="57150"/>
          </a:xfrm>
          <a:prstGeom prst="rect">
            <a:avLst/>
          </a:prstGeom>
          <a:solidFill>
            <a:srgbClr val="4A9DC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6" name="Segnaposto contenuto 2">
            <a:extLst>
              <a:ext uri="{FF2B5EF4-FFF2-40B4-BE49-F238E27FC236}">
                <a16:creationId xmlns:a16="http://schemas.microsoft.com/office/drawing/2014/main" id="{62F1C696-CE96-4C79-B236-CB20E1DC42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2362" y="1815620"/>
            <a:ext cx="8379713" cy="4520308"/>
          </a:xfrm>
          <a:solidFill>
            <a:schemeClr val="bg1"/>
          </a:solidFill>
          <a:effectLst>
            <a:outerShdw blurRad="292100" dist="38100" dir="2700000" algn="tl" rotWithShape="0">
              <a:prstClr val="black">
                <a:alpha val="22000"/>
              </a:prstClr>
            </a:outerShdw>
          </a:effectLst>
        </p:spPr>
        <p:txBody>
          <a:bodyPr lIns="144000" tIns="144000" rIns="144000" bIns="144000" anchor="t">
            <a:normAutofit fontScale="92500" lnSpcReduction="10000"/>
          </a:bodyPr>
          <a:lstStyle/>
          <a:p>
            <a:r>
              <a:rPr lang="it-IT" sz="2400" dirty="0" err="1">
                <a:solidFill>
                  <a:srgbClr val="28607C"/>
                </a:solidFill>
              </a:rPr>
              <a:t>Based</a:t>
            </a:r>
            <a:r>
              <a:rPr lang="it-IT" sz="2400" dirty="0">
                <a:solidFill>
                  <a:srgbClr val="28607C"/>
                </a:solidFill>
              </a:rPr>
              <a:t> on MobileNet, </a:t>
            </a:r>
            <a:r>
              <a:rPr lang="it-IT" sz="2400" dirty="0" err="1">
                <a:solidFill>
                  <a:srgbClr val="28607C"/>
                </a:solidFill>
              </a:rPr>
              <a:t>built</a:t>
            </a:r>
            <a:r>
              <a:rPr lang="it-IT" sz="2400" dirty="0">
                <a:solidFill>
                  <a:srgbClr val="28607C"/>
                </a:solidFill>
              </a:rPr>
              <a:t> with </a:t>
            </a:r>
            <a:r>
              <a:rPr lang="it-IT" sz="2400" dirty="0" err="1">
                <a:solidFill>
                  <a:srgbClr val="28607C"/>
                </a:solidFill>
              </a:rPr>
              <a:t>TensorFlow</a:t>
            </a:r>
            <a:endParaRPr lang="it-IT" sz="2400" dirty="0">
              <a:solidFill>
                <a:srgbClr val="28607C"/>
              </a:solidFill>
            </a:endParaRPr>
          </a:p>
          <a:p>
            <a:pPr lvl="1"/>
            <a:r>
              <a:rPr lang="it-IT" sz="2000" dirty="0" err="1">
                <a:solidFill>
                  <a:srgbClr val="28607C"/>
                </a:solidFill>
              </a:rPr>
              <a:t>Lightweight</a:t>
            </a:r>
            <a:r>
              <a:rPr lang="it-IT" sz="2000" dirty="0">
                <a:solidFill>
                  <a:srgbClr val="28607C"/>
                </a:solidFill>
              </a:rPr>
              <a:t> model, </a:t>
            </a:r>
            <a:r>
              <a:rPr lang="it-IT" sz="2000" dirty="0" err="1">
                <a:solidFill>
                  <a:srgbClr val="28607C"/>
                </a:solidFill>
              </a:rPr>
              <a:t>pre-trained</a:t>
            </a:r>
            <a:r>
              <a:rPr lang="it-IT" sz="2000" dirty="0">
                <a:solidFill>
                  <a:srgbClr val="28607C"/>
                </a:solidFill>
              </a:rPr>
              <a:t> on the </a:t>
            </a:r>
            <a:r>
              <a:rPr lang="it-IT" sz="2000" dirty="0" err="1">
                <a:solidFill>
                  <a:srgbClr val="28607C"/>
                </a:solidFill>
              </a:rPr>
              <a:t>ImageNet</a:t>
            </a:r>
            <a:r>
              <a:rPr lang="it-IT" sz="2000" dirty="0">
                <a:solidFill>
                  <a:srgbClr val="28607C"/>
                </a:solidFill>
              </a:rPr>
              <a:t> dataset</a:t>
            </a:r>
          </a:p>
          <a:p>
            <a:pPr lvl="2"/>
            <a:r>
              <a:rPr lang="it-IT" sz="1600" dirty="0" err="1">
                <a:solidFill>
                  <a:srgbClr val="28607C"/>
                </a:solidFill>
              </a:rPr>
              <a:t>Around</a:t>
            </a:r>
            <a:r>
              <a:rPr lang="it-IT" sz="1600" dirty="0">
                <a:solidFill>
                  <a:srgbClr val="28607C"/>
                </a:solidFill>
              </a:rPr>
              <a:t> 4M </a:t>
            </a:r>
            <a:r>
              <a:rPr lang="it-IT" sz="1600" dirty="0" err="1">
                <a:solidFill>
                  <a:srgbClr val="28607C"/>
                </a:solidFill>
              </a:rPr>
              <a:t>parameters</a:t>
            </a:r>
            <a:endParaRPr lang="it-IT" sz="1600" dirty="0">
              <a:solidFill>
                <a:srgbClr val="28607C"/>
              </a:solidFill>
            </a:endParaRPr>
          </a:p>
          <a:p>
            <a:pPr lvl="1"/>
            <a:r>
              <a:rPr lang="it-IT" sz="2000" dirty="0" err="1">
                <a:solidFill>
                  <a:srgbClr val="28607C"/>
                </a:solidFill>
              </a:rPr>
              <a:t>Trained</a:t>
            </a:r>
            <a:r>
              <a:rPr lang="it-IT" sz="2000" dirty="0">
                <a:solidFill>
                  <a:srgbClr val="28607C"/>
                </a:solidFill>
              </a:rPr>
              <a:t> on EarVN and part of AMI</a:t>
            </a:r>
          </a:p>
          <a:p>
            <a:pPr lvl="2"/>
            <a:r>
              <a:rPr lang="it-IT" sz="1600" dirty="0">
                <a:solidFill>
                  <a:srgbClr val="28607C"/>
                </a:solidFill>
              </a:rPr>
              <a:t>The images of AMI </a:t>
            </a:r>
            <a:r>
              <a:rPr lang="it-IT" sz="1600" dirty="0" err="1">
                <a:solidFill>
                  <a:srgbClr val="28607C"/>
                </a:solidFill>
              </a:rPr>
              <a:t>were</a:t>
            </a:r>
            <a:r>
              <a:rPr lang="it-IT" sz="1600" dirty="0">
                <a:solidFill>
                  <a:srgbClr val="28607C"/>
                </a:solidFill>
              </a:rPr>
              <a:t> </a:t>
            </a:r>
            <a:r>
              <a:rPr lang="it-IT" sz="1600" dirty="0" err="1">
                <a:solidFill>
                  <a:srgbClr val="28607C"/>
                </a:solidFill>
              </a:rPr>
              <a:t>cropped</a:t>
            </a:r>
            <a:r>
              <a:rPr lang="it-IT" sz="1600" dirty="0">
                <a:solidFill>
                  <a:srgbClr val="28607C"/>
                </a:solidFill>
              </a:rPr>
              <a:t> </a:t>
            </a:r>
            <a:r>
              <a:rPr lang="it-IT" sz="1600" dirty="0" err="1">
                <a:solidFill>
                  <a:srgbClr val="28607C"/>
                </a:solidFill>
              </a:rPr>
              <a:t>using</a:t>
            </a:r>
            <a:r>
              <a:rPr lang="it-IT" sz="1600" dirty="0">
                <a:solidFill>
                  <a:srgbClr val="28607C"/>
                </a:solidFill>
              </a:rPr>
              <a:t> the </a:t>
            </a:r>
            <a:r>
              <a:rPr lang="it-IT" sz="1600" dirty="0" err="1">
                <a:solidFill>
                  <a:srgbClr val="28607C"/>
                </a:solidFill>
              </a:rPr>
              <a:t>Yolo</a:t>
            </a:r>
            <a:r>
              <a:rPr lang="it-IT" sz="1600" dirty="0">
                <a:solidFill>
                  <a:srgbClr val="28607C"/>
                </a:solidFill>
              </a:rPr>
              <a:t> </a:t>
            </a:r>
            <a:r>
              <a:rPr lang="it-IT" sz="1600" dirty="0" err="1">
                <a:solidFill>
                  <a:srgbClr val="28607C"/>
                </a:solidFill>
              </a:rPr>
              <a:t>detection</a:t>
            </a:r>
            <a:r>
              <a:rPr lang="it-IT" sz="1600" dirty="0">
                <a:solidFill>
                  <a:srgbClr val="28607C"/>
                </a:solidFill>
              </a:rPr>
              <a:t> model</a:t>
            </a:r>
          </a:p>
          <a:p>
            <a:pPr lvl="1"/>
            <a:r>
              <a:rPr lang="it-IT" sz="2000" dirty="0" err="1">
                <a:solidFill>
                  <a:srgbClr val="28607C"/>
                </a:solidFill>
              </a:rPr>
              <a:t>Previous</a:t>
            </a:r>
            <a:r>
              <a:rPr lang="it-IT" sz="2000" dirty="0">
                <a:solidFill>
                  <a:srgbClr val="28607C"/>
                </a:solidFill>
              </a:rPr>
              <a:t> models </a:t>
            </a:r>
            <a:r>
              <a:rPr lang="it-IT" sz="2000" dirty="0" err="1">
                <a:solidFill>
                  <a:srgbClr val="28607C"/>
                </a:solidFill>
              </a:rPr>
              <a:t>were</a:t>
            </a:r>
            <a:r>
              <a:rPr lang="it-IT" sz="2000" dirty="0">
                <a:solidFill>
                  <a:srgbClr val="28607C"/>
                </a:solidFill>
              </a:rPr>
              <a:t> </a:t>
            </a:r>
            <a:r>
              <a:rPr lang="it-IT" sz="2000" dirty="0" err="1">
                <a:solidFill>
                  <a:srgbClr val="28607C"/>
                </a:solidFill>
              </a:rPr>
              <a:t>trained</a:t>
            </a:r>
            <a:r>
              <a:rPr lang="it-IT" sz="2000" dirty="0">
                <a:solidFill>
                  <a:srgbClr val="28607C"/>
                </a:solidFill>
              </a:rPr>
              <a:t> on AWE and EarVN alone</a:t>
            </a:r>
          </a:p>
          <a:p>
            <a:pPr lvl="2"/>
            <a:r>
              <a:rPr lang="it-IT" sz="1600" dirty="0" err="1">
                <a:solidFill>
                  <a:srgbClr val="28607C"/>
                </a:solidFill>
              </a:rPr>
              <a:t>Results</a:t>
            </a:r>
            <a:r>
              <a:rPr lang="it-IT" sz="1600" dirty="0">
                <a:solidFill>
                  <a:srgbClr val="28607C"/>
                </a:solidFill>
              </a:rPr>
              <a:t> </a:t>
            </a:r>
            <a:r>
              <a:rPr lang="it-IT" sz="1600" dirty="0" err="1">
                <a:solidFill>
                  <a:srgbClr val="28607C"/>
                </a:solidFill>
              </a:rPr>
              <a:t>were</a:t>
            </a:r>
            <a:r>
              <a:rPr lang="it-IT" sz="1600" dirty="0">
                <a:solidFill>
                  <a:srgbClr val="28607C"/>
                </a:solidFill>
              </a:rPr>
              <a:t> </a:t>
            </a:r>
            <a:r>
              <a:rPr lang="it-IT" sz="1600" dirty="0" err="1">
                <a:solidFill>
                  <a:srgbClr val="28607C"/>
                </a:solidFill>
              </a:rPr>
              <a:t>not</a:t>
            </a:r>
            <a:r>
              <a:rPr lang="it-IT" sz="1600" dirty="0">
                <a:solidFill>
                  <a:srgbClr val="28607C"/>
                </a:solidFill>
              </a:rPr>
              <a:t> </a:t>
            </a:r>
            <a:r>
              <a:rPr lang="it-IT" sz="1600" dirty="0" err="1">
                <a:solidFill>
                  <a:srgbClr val="28607C"/>
                </a:solidFill>
              </a:rPr>
              <a:t>satisfying</a:t>
            </a:r>
            <a:endParaRPr lang="it-IT" sz="1600" dirty="0">
              <a:solidFill>
                <a:srgbClr val="28607C"/>
              </a:solidFill>
            </a:endParaRPr>
          </a:p>
          <a:p>
            <a:r>
              <a:rPr lang="it-IT" sz="2400" dirty="0" err="1">
                <a:solidFill>
                  <a:srgbClr val="28607C"/>
                </a:solidFill>
              </a:rPr>
              <a:t>Approach</a:t>
            </a:r>
            <a:r>
              <a:rPr lang="it-IT" sz="2400" dirty="0">
                <a:solidFill>
                  <a:srgbClr val="28607C"/>
                </a:solidFill>
              </a:rPr>
              <a:t> </a:t>
            </a:r>
            <a:r>
              <a:rPr lang="it-IT" sz="2400" dirty="0" err="1">
                <a:solidFill>
                  <a:srgbClr val="28607C"/>
                </a:solidFill>
              </a:rPr>
              <a:t>based</a:t>
            </a:r>
            <a:r>
              <a:rPr lang="it-IT" sz="2400" dirty="0">
                <a:solidFill>
                  <a:srgbClr val="28607C"/>
                </a:solidFill>
              </a:rPr>
              <a:t> on </a:t>
            </a:r>
            <a:r>
              <a:rPr lang="it-IT" sz="2400" dirty="0">
                <a:solidFill>
                  <a:srgbClr val="28607C"/>
                </a:solidFill>
                <a:hlinkClick r:id="rId3"/>
              </a:rPr>
              <a:t>this</a:t>
            </a:r>
            <a:r>
              <a:rPr lang="it-IT" sz="2400" dirty="0">
                <a:solidFill>
                  <a:srgbClr val="28607C"/>
                </a:solidFill>
              </a:rPr>
              <a:t> paper</a:t>
            </a:r>
          </a:p>
          <a:p>
            <a:pPr lvl="1"/>
            <a:r>
              <a:rPr lang="en-US" sz="1600" i="1" dirty="0">
                <a:solidFill>
                  <a:srgbClr val="28607C"/>
                </a:solidFill>
              </a:rPr>
              <a:t>Training Convolutional Neural Networks </a:t>
            </a:r>
          </a:p>
          <a:p>
            <a:pPr marL="457200" lvl="1" indent="0">
              <a:buNone/>
            </a:pPr>
            <a:r>
              <a:rPr lang="en-US" sz="1600" i="1" dirty="0">
                <a:solidFill>
                  <a:srgbClr val="28607C"/>
                </a:solidFill>
              </a:rPr>
              <a:t>     with Limited Training Data for Ear Recognition in the Wild</a:t>
            </a:r>
          </a:p>
          <a:p>
            <a:r>
              <a:rPr lang="it-IT" sz="2400" dirty="0">
                <a:solidFill>
                  <a:srgbClr val="28607C"/>
                </a:solidFill>
              </a:rPr>
              <a:t>Input </a:t>
            </a:r>
            <a:r>
              <a:rPr lang="it-IT" sz="2400" dirty="0" err="1">
                <a:solidFill>
                  <a:srgbClr val="28607C"/>
                </a:solidFill>
              </a:rPr>
              <a:t>pre</a:t>
            </a:r>
            <a:r>
              <a:rPr lang="it-IT" sz="2400" dirty="0">
                <a:solidFill>
                  <a:srgbClr val="28607C"/>
                </a:solidFill>
              </a:rPr>
              <a:t>-processing:</a:t>
            </a:r>
            <a:endParaRPr lang="it-IT" sz="1600" i="1" dirty="0">
              <a:solidFill>
                <a:srgbClr val="28607C"/>
              </a:solidFill>
            </a:endParaRPr>
          </a:p>
          <a:p>
            <a:pPr lvl="1"/>
            <a:r>
              <a:rPr lang="it-IT" sz="2000" dirty="0" err="1">
                <a:solidFill>
                  <a:srgbClr val="28607C"/>
                </a:solidFill>
              </a:rPr>
              <a:t>Values</a:t>
            </a:r>
            <a:r>
              <a:rPr lang="it-IT" sz="2000" dirty="0">
                <a:solidFill>
                  <a:srgbClr val="28607C"/>
                </a:solidFill>
              </a:rPr>
              <a:t> are </a:t>
            </a:r>
            <a:r>
              <a:rPr lang="it-IT" sz="2000" dirty="0" err="1">
                <a:solidFill>
                  <a:srgbClr val="28607C"/>
                </a:solidFill>
              </a:rPr>
              <a:t>normalized</a:t>
            </a:r>
            <a:r>
              <a:rPr lang="it-IT" sz="2000" dirty="0">
                <a:solidFill>
                  <a:srgbClr val="28607C"/>
                </a:solidFill>
              </a:rPr>
              <a:t> to [-1,1]</a:t>
            </a:r>
          </a:p>
          <a:p>
            <a:pPr lvl="1"/>
            <a:r>
              <a:rPr lang="it-IT" sz="2000" dirty="0">
                <a:solidFill>
                  <a:srgbClr val="28607C"/>
                </a:solidFill>
              </a:rPr>
              <a:t>Images are </a:t>
            </a:r>
            <a:r>
              <a:rPr lang="it-IT" sz="2000" dirty="0" err="1">
                <a:solidFill>
                  <a:srgbClr val="28607C"/>
                </a:solidFill>
              </a:rPr>
              <a:t>scaled</a:t>
            </a:r>
            <a:r>
              <a:rPr lang="it-IT" sz="2000" dirty="0">
                <a:solidFill>
                  <a:srgbClr val="28607C"/>
                </a:solidFill>
              </a:rPr>
              <a:t> down to 224x224</a:t>
            </a:r>
          </a:p>
          <a:p>
            <a:r>
              <a:rPr lang="it-IT" sz="2400" dirty="0">
                <a:solidFill>
                  <a:srgbClr val="28607C"/>
                </a:solidFill>
              </a:rPr>
              <a:t>Output format: </a:t>
            </a:r>
            <a:r>
              <a:rPr lang="it-IT" sz="2400" dirty="0" err="1">
                <a:solidFill>
                  <a:srgbClr val="28607C"/>
                </a:solidFill>
              </a:rPr>
              <a:t>vector</a:t>
            </a:r>
            <a:r>
              <a:rPr lang="it-IT" sz="2400" dirty="0">
                <a:solidFill>
                  <a:srgbClr val="28607C"/>
                </a:solidFill>
              </a:rPr>
              <a:t> of 1280 features</a:t>
            </a:r>
          </a:p>
        </p:txBody>
      </p:sp>
      <p:sp>
        <p:nvSpPr>
          <p:cNvPr id="52" name="Segnaposto contenuto 2">
            <a:extLst>
              <a:ext uri="{FF2B5EF4-FFF2-40B4-BE49-F238E27FC236}">
                <a16:creationId xmlns:a16="http://schemas.microsoft.com/office/drawing/2014/main" id="{ED248789-2D96-470B-B831-DD58A8AD40FB}"/>
              </a:ext>
            </a:extLst>
          </p:cNvPr>
          <p:cNvSpPr txBox="1">
            <a:spLocks/>
          </p:cNvSpPr>
          <p:nvPr/>
        </p:nvSpPr>
        <p:spPr>
          <a:xfrm>
            <a:off x="9258944" y="2425392"/>
            <a:ext cx="1907946" cy="238125"/>
          </a:xfrm>
          <a:prstGeom prst="rect">
            <a:avLst/>
          </a:prstGeom>
          <a:solidFill>
            <a:schemeClr val="bg1"/>
          </a:solidFill>
          <a:effectLst>
            <a:outerShdw blurRad="292100" dist="38100" dir="2700000" algn="tl" rotWithShape="0">
              <a:prstClr val="black">
                <a:alpha val="22000"/>
              </a:prstClr>
            </a:outerShdw>
          </a:effectLst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sz="12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Images from the AWE dataset</a:t>
            </a:r>
            <a:endParaRPr lang="it-IT" sz="1100" i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422555A7-652E-4632-9952-58F52B7F51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58944" y="484939"/>
            <a:ext cx="922100" cy="183657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22000"/>
              </a:prstClr>
            </a:outerShdw>
          </a:effectLst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BFBDB49C-4AD7-4395-8D72-1EE5E8F911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17413" y="484939"/>
            <a:ext cx="849477" cy="183657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22000"/>
              </a:prstClr>
            </a:outerShdw>
          </a:effectLst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388A4B02-0A9D-4078-94F2-9C18C3923C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58944" y="2784195"/>
            <a:ext cx="965296" cy="161781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22000"/>
              </a:prstClr>
            </a:outerShdw>
          </a:effectLst>
        </p:spPr>
      </p:pic>
      <p:sp>
        <p:nvSpPr>
          <p:cNvPr id="19" name="Segnaposto contenuto 2">
            <a:extLst>
              <a:ext uri="{FF2B5EF4-FFF2-40B4-BE49-F238E27FC236}">
                <a16:creationId xmlns:a16="http://schemas.microsoft.com/office/drawing/2014/main" id="{792B4A16-26F1-4263-AB7E-F832C09A4FB9}"/>
              </a:ext>
            </a:extLst>
          </p:cNvPr>
          <p:cNvSpPr txBox="1">
            <a:spLocks/>
          </p:cNvSpPr>
          <p:nvPr/>
        </p:nvSpPr>
        <p:spPr>
          <a:xfrm>
            <a:off x="9258944" y="4546252"/>
            <a:ext cx="1907946" cy="238125"/>
          </a:xfrm>
          <a:prstGeom prst="rect">
            <a:avLst/>
          </a:prstGeom>
          <a:solidFill>
            <a:schemeClr val="bg1"/>
          </a:solidFill>
          <a:effectLst>
            <a:outerShdw blurRad="292100" dist="38100" dir="2700000" algn="tl" rotWithShape="0">
              <a:prstClr val="black">
                <a:alpha val="22000"/>
              </a:prstClr>
            </a:outerShdw>
          </a:effectLst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sz="12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Images from the EARVN dataset</a:t>
            </a:r>
            <a:endParaRPr lang="it-IT" sz="1100" i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A86988D5-80E9-45F7-A5CC-61C108304AB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17413" y="3242829"/>
            <a:ext cx="849477" cy="115918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22000"/>
              </a:prstClr>
            </a:outerShdw>
          </a:effectLst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B2B41FD1-076B-467D-9CC7-173439C30F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58944" y="4928619"/>
            <a:ext cx="736082" cy="1127057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AC35D3C9-BAAD-4AA3-80C2-BCE91D2BF4B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70917" y="4928619"/>
            <a:ext cx="492992" cy="1116168"/>
          </a:xfrm>
          <a:prstGeom prst="rect">
            <a:avLst/>
          </a:prstGeom>
        </p:spPr>
      </p:pic>
      <p:sp>
        <p:nvSpPr>
          <p:cNvPr id="26" name="Segnaposto contenuto 2">
            <a:extLst>
              <a:ext uri="{FF2B5EF4-FFF2-40B4-BE49-F238E27FC236}">
                <a16:creationId xmlns:a16="http://schemas.microsoft.com/office/drawing/2014/main" id="{934FF8CD-CD69-4203-9E28-483318366CE3}"/>
              </a:ext>
            </a:extLst>
          </p:cNvPr>
          <p:cNvSpPr txBox="1">
            <a:spLocks/>
          </p:cNvSpPr>
          <p:nvPr/>
        </p:nvSpPr>
        <p:spPr>
          <a:xfrm>
            <a:off x="9270267" y="6165682"/>
            <a:ext cx="1907946" cy="238125"/>
          </a:xfrm>
          <a:prstGeom prst="rect">
            <a:avLst/>
          </a:prstGeom>
          <a:solidFill>
            <a:schemeClr val="bg1"/>
          </a:solidFill>
          <a:effectLst>
            <a:outerShdw blurRad="292100" dist="38100" dir="2700000" algn="tl" rotWithShape="0">
              <a:prstClr val="black">
                <a:alpha val="22000"/>
              </a:prstClr>
            </a:outerShdw>
          </a:effectLst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sz="1200" i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Cropped</a:t>
            </a:r>
            <a:r>
              <a:rPr lang="it-IT" sz="12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Images from the AMI dataset</a:t>
            </a:r>
            <a:endParaRPr lang="it-IT" sz="1100" i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8" name="Immagine 17">
            <a:extLst>
              <a:ext uri="{FF2B5EF4-FFF2-40B4-BE49-F238E27FC236}">
                <a16:creationId xmlns:a16="http://schemas.microsoft.com/office/drawing/2014/main" id="{F5F97890-BBAF-48BB-A43F-F9567ABCD99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639800" y="5078010"/>
            <a:ext cx="510585" cy="966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822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C57E355-5DA7-4B52-8686-58CC54E494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25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7" name="Rectangle 42">
            <a:extLst>
              <a:ext uri="{FF2B5EF4-FFF2-40B4-BE49-F238E27FC236}">
                <a16:creationId xmlns:a16="http://schemas.microsoft.com/office/drawing/2014/main" id="{DCF1FFC3-D020-43C3-8B93-EF6BEFC46D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1912620" y="1929384"/>
            <a:ext cx="8366760" cy="2999232"/>
          </a:xfrm>
          <a:prstGeom prst="rect">
            <a:avLst/>
          </a:prstGeom>
          <a:solidFill>
            <a:schemeClr val="bg1">
              <a:alpha val="89000"/>
            </a:schemeClr>
          </a:solidFill>
          <a:ln w="127000" cap="sq" cmpd="thinThick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36DC16F5-AA12-41C5-ABD8-B73B3CB2F6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66010" y="2242539"/>
            <a:ext cx="7459980" cy="1425924"/>
          </a:xfrm>
        </p:spPr>
        <p:txBody>
          <a:bodyPr>
            <a:normAutofit/>
          </a:bodyPr>
          <a:lstStyle/>
          <a:p>
            <a:r>
              <a:rPr lang="it-IT" sz="5400" dirty="0" err="1"/>
              <a:t>Enrollment</a:t>
            </a:r>
            <a:endParaRPr lang="it-IT" sz="5400" dirty="0"/>
          </a:p>
        </p:txBody>
      </p:sp>
      <p:cxnSp>
        <p:nvCxnSpPr>
          <p:cNvPr id="48" name="Straight Connector 44">
            <a:extLst>
              <a:ext uri="{FF2B5EF4-FFF2-40B4-BE49-F238E27FC236}">
                <a16:creationId xmlns:a16="http://schemas.microsoft.com/office/drawing/2014/main" id="{16FC4A39-71B0-433B-AB94-CBFFA0DF90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02605" y="3792064"/>
            <a:ext cx="2586790" cy="0"/>
          </a:xfrm>
          <a:prstGeom prst="line">
            <a:avLst/>
          </a:prstGeom>
          <a:ln w="22225">
            <a:solidFill>
              <a:srgbClr val="567D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6419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Picture 6">
            <a:extLst>
              <a:ext uri="{FF2B5EF4-FFF2-40B4-BE49-F238E27FC236}">
                <a16:creationId xmlns:a16="http://schemas.microsoft.com/office/drawing/2014/main" id="{E0FB401A-C0DC-4872-856C-02C65B39264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t="6250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  <a:noFill/>
        </p:spPr>
      </p:pic>
      <p:sp>
        <p:nvSpPr>
          <p:cNvPr id="134" name="Rettangolo 133">
            <a:extLst>
              <a:ext uri="{FF2B5EF4-FFF2-40B4-BE49-F238E27FC236}">
                <a16:creationId xmlns:a16="http://schemas.microsoft.com/office/drawing/2014/main" id="{A74E6ECB-4C5F-490C-8690-ECFFF5B7FBB0}"/>
              </a:ext>
            </a:extLst>
          </p:cNvPr>
          <p:cNvSpPr/>
          <p:nvPr/>
        </p:nvSpPr>
        <p:spPr>
          <a:xfrm>
            <a:off x="0" y="653111"/>
            <a:ext cx="200025" cy="639093"/>
          </a:xfrm>
          <a:prstGeom prst="rect">
            <a:avLst/>
          </a:prstGeom>
          <a:solidFill>
            <a:srgbClr val="4A9DCE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5E9F95"/>
              </a:solidFill>
            </a:endParaRPr>
          </a:p>
        </p:txBody>
      </p:sp>
      <p:sp>
        <p:nvSpPr>
          <p:cNvPr id="214" name="Rettangolo 213">
            <a:extLst>
              <a:ext uri="{FF2B5EF4-FFF2-40B4-BE49-F238E27FC236}">
                <a16:creationId xmlns:a16="http://schemas.microsoft.com/office/drawing/2014/main" id="{18351C38-37F1-45F6-86D3-FF0271B2C448}"/>
              </a:ext>
            </a:extLst>
          </p:cNvPr>
          <p:cNvSpPr/>
          <p:nvPr/>
        </p:nvSpPr>
        <p:spPr>
          <a:xfrm>
            <a:off x="262201" y="653111"/>
            <a:ext cx="162919" cy="639093"/>
          </a:xfrm>
          <a:prstGeom prst="rect">
            <a:avLst/>
          </a:prstGeom>
          <a:solidFill>
            <a:srgbClr val="4A9DCE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5E9F95"/>
              </a:solidFill>
            </a:endParaRPr>
          </a:p>
        </p:txBody>
      </p:sp>
      <p:sp>
        <p:nvSpPr>
          <p:cNvPr id="215" name="Rettangolo 214">
            <a:extLst>
              <a:ext uri="{FF2B5EF4-FFF2-40B4-BE49-F238E27FC236}">
                <a16:creationId xmlns:a16="http://schemas.microsoft.com/office/drawing/2014/main" id="{F10D202C-D2F2-4F09-942D-78D4396AE893}"/>
              </a:ext>
            </a:extLst>
          </p:cNvPr>
          <p:cNvSpPr/>
          <p:nvPr/>
        </p:nvSpPr>
        <p:spPr>
          <a:xfrm>
            <a:off x="487297" y="653111"/>
            <a:ext cx="115064" cy="639093"/>
          </a:xfrm>
          <a:prstGeom prst="rect">
            <a:avLst/>
          </a:prstGeom>
          <a:solidFill>
            <a:srgbClr val="4A9DCE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rgbClr val="5E9F95"/>
              </a:solidFill>
            </a:endParaRPr>
          </a:p>
        </p:txBody>
      </p:sp>
      <p:sp>
        <p:nvSpPr>
          <p:cNvPr id="208" name="Titolo 1">
            <a:extLst>
              <a:ext uri="{FF2B5EF4-FFF2-40B4-BE49-F238E27FC236}">
                <a16:creationId xmlns:a16="http://schemas.microsoft.com/office/drawing/2014/main" id="{BC45B76C-B315-4CFB-83E0-257DBF0C7695}"/>
              </a:ext>
            </a:extLst>
          </p:cNvPr>
          <p:cNvSpPr txBox="1">
            <a:spLocks/>
          </p:cNvSpPr>
          <p:nvPr/>
        </p:nvSpPr>
        <p:spPr>
          <a:xfrm>
            <a:off x="602360" y="484939"/>
            <a:ext cx="8379713" cy="951874"/>
          </a:xfrm>
          <a:prstGeom prst="rect">
            <a:avLst/>
          </a:prstGeom>
          <a:solidFill>
            <a:schemeClr val="bg1"/>
          </a:solidFill>
          <a:effectLst>
            <a:outerShdw blurRad="292100" dist="38100" dir="2700000" algn="tl" rotWithShape="0">
              <a:prstClr val="black">
                <a:alpha val="22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it-IT" sz="3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Enrollment</a:t>
            </a:r>
            <a:r>
              <a:rPr lang="it-IT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steps</a:t>
            </a:r>
          </a:p>
        </p:txBody>
      </p:sp>
      <p:sp>
        <p:nvSpPr>
          <p:cNvPr id="135" name="Rettangolo 134">
            <a:extLst>
              <a:ext uri="{FF2B5EF4-FFF2-40B4-BE49-F238E27FC236}">
                <a16:creationId xmlns:a16="http://schemas.microsoft.com/office/drawing/2014/main" id="{D235BEF8-3A81-4212-8317-E3FF1E72AAF6}"/>
              </a:ext>
            </a:extLst>
          </p:cNvPr>
          <p:cNvSpPr/>
          <p:nvPr/>
        </p:nvSpPr>
        <p:spPr>
          <a:xfrm>
            <a:off x="602361" y="6543675"/>
            <a:ext cx="10987277" cy="57150"/>
          </a:xfrm>
          <a:prstGeom prst="rect">
            <a:avLst/>
          </a:prstGeom>
          <a:solidFill>
            <a:srgbClr val="4A9DCE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6" name="Segnaposto contenuto 2">
            <a:extLst>
              <a:ext uri="{FF2B5EF4-FFF2-40B4-BE49-F238E27FC236}">
                <a16:creationId xmlns:a16="http://schemas.microsoft.com/office/drawing/2014/main" id="{62F1C696-CE96-4C79-B236-CB20E1DC42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2362" y="1815620"/>
            <a:ext cx="8379713" cy="4520308"/>
          </a:xfrm>
          <a:solidFill>
            <a:schemeClr val="bg1"/>
          </a:solidFill>
          <a:effectLst>
            <a:outerShdw blurRad="292100" dist="38100" dir="2700000" algn="tl" rotWithShape="0">
              <a:prstClr val="black">
                <a:alpha val="22000"/>
              </a:prstClr>
            </a:outerShdw>
          </a:effectLst>
        </p:spPr>
        <p:txBody>
          <a:bodyPr lIns="144000" tIns="144000" rIns="144000" bIns="144000" anchor="t">
            <a:normAutofit/>
          </a:bodyPr>
          <a:lstStyle/>
          <a:p>
            <a:r>
              <a:rPr lang="it-IT" sz="2400" dirty="0">
                <a:solidFill>
                  <a:srgbClr val="28607C"/>
                </a:solidFill>
              </a:rPr>
              <a:t>The app </a:t>
            </a:r>
            <a:r>
              <a:rPr lang="it-IT" sz="2400" dirty="0" err="1">
                <a:solidFill>
                  <a:srgbClr val="28607C"/>
                </a:solidFill>
              </a:rPr>
              <a:t>asks</a:t>
            </a:r>
            <a:r>
              <a:rPr lang="it-IT" sz="2400" dirty="0">
                <a:solidFill>
                  <a:srgbClr val="28607C"/>
                </a:solidFill>
              </a:rPr>
              <a:t> the user to take </a:t>
            </a:r>
            <a:r>
              <a:rPr lang="it-IT" sz="2400" dirty="0" err="1">
                <a:solidFill>
                  <a:srgbClr val="28607C"/>
                </a:solidFill>
              </a:rPr>
              <a:t>three</a:t>
            </a:r>
            <a:r>
              <a:rPr lang="it-IT" sz="2400" dirty="0">
                <a:solidFill>
                  <a:srgbClr val="28607C"/>
                </a:solidFill>
              </a:rPr>
              <a:t> pictures of the </a:t>
            </a:r>
            <a:r>
              <a:rPr lang="it-IT" sz="2400" dirty="0" err="1">
                <a:solidFill>
                  <a:srgbClr val="28607C"/>
                </a:solidFill>
              </a:rPr>
              <a:t>ear</a:t>
            </a:r>
            <a:endParaRPr lang="it-IT" sz="2400" dirty="0">
              <a:solidFill>
                <a:srgbClr val="28607C"/>
              </a:solidFill>
            </a:endParaRPr>
          </a:p>
          <a:p>
            <a:r>
              <a:rPr lang="it-IT" sz="2400" dirty="0">
                <a:solidFill>
                  <a:srgbClr val="28607C"/>
                </a:solidFill>
              </a:rPr>
              <a:t>The user can </a:t>
            </a:r>
            <a:r>
              <a:rPr lang="it-IT" sz="2400" dirty="0" err="1">
                <a:solidFill>
                  <a:srgbClr val="28607C"/>
                </a:solidFill>
              </a:rPr>
              <a:t>tap</a:t>
            </a:r>
            <a:r>
              <a:rPr lang="it-IT" sz="2400" dirty="0">
                <a:solidFill>
                  <a:srgbClr val="28607C"/>
                </a:solidFill>
              </a:rPr>
              <a:t> on an image to re-</a:t>
            </a:r>
            <a:r>
              <a:rPr lang="it-IT" sz="2400" dirty="0" err="1">
                <a:solidFill>
                  <a:srgbClr val="28607C"/>
                </a:solidFill>
              </a:rPr>
              <a:t>capture</a:t>
            </a:r>
            <a:r>
              <a:rPr lang="it-IT" sz="2400" dirty="0">
                <a:solidFill>
                  <a:srgbClr val="28607C"/>
                </a:solidFill>
              </a:rPr>
              <a:t> </a:t>
            </a:r>
            <a:r>
              <a:rPr lang="it-IT" sz="2400" dirty="0" err="1">
                <a:solidFill>
                  <a:srgbClr val="28607C"/>
                </a:solidFill>
              </a:rPr>
              <a:t>it</a:t>
            </a:r>
            <a:endParaRPr lang="it-IT" sz="2400" dirty="0">
              <a:solidFill>
                <a:srgbClr val="28607C"/>
              </a:solidFill>
            </a:endParaRPr>
          </a:p>
          <a:p>
            <a:r>
              <a:rPr lang="it-IT" sz="2400" dirty="0" err="1">
                <a:solidFill>
                  <a:srgbClr val="28607C"/>
                </a:solidFill>
              </a:rPr>
              <a:t>When</a:t>
            </a:r>
            <a:r>
              <a:rPr lang="it-IT" sz="2400" dirty="0">
                <a:solidFill>
                  <a:srgbClr val="28607C"/>
                </a:solidFill>
              </a:rPr>
              <a:t> the user </a:t>
            </a:r>
            <a:r>
              <a:rPr lang="it-IT" sz="2400" dirty="0" err="1">
                <a:solidFill>
                  <a:srgbClr val="28607C"/>
                </a:solidFill>
              </a:rPr>
              <a:t>taps</a:t>
            </a:r>
            <a:r>
              <a:rPr lang="it-IT" sz="2400" dirty="0">
                <a:solidFill>
                  <a:srgbClr val="28607C"/>
                </a:solidFill>
              </a:rPr>
              <a:t> Save, the app </a:t>
            </a:r>
            <a:r>
              <a:rPr lang="it-IT" sz="2400" dirty="0" err="1">
                <a:solidFill>
                  <a:srgbClr val="28607C"/>
                </a:solidFill>
              </a:rPr>
              <a:t>extract</a:t>
            </a:r>
            <a:r>
              <a:rPr lang="it-IT" sz="2400" dirty="0">
                <a:solidFill>
                  <a:srgbClr val="28607C"/>
                </a:solidFill>
              </a:rPr>
              <a:t> the features of the </a:t>
            </a:r>
            <a:r>
              <a:rPr lang="it-IT" sz="2400" dirty="0" err="1">
                <a:solidFill>
                  <a:srgbClr val="28607C"/>
                </a:solidFill>
              </a:rPr>
              <a:t>ear</a:t>
            </a:r>
            <a:r>
              <a:rPr lang="it-IT" sz="2400" dirty="0">
                <a:solidFill>
                  <a:srgbClr val="28607C"/>
                </a:solidFill>
              </a:rPr>
              <a:t> and </a:t>
            </a:r>
            <a:r>
              <a:rPr lang="it-IT" sz="2400" dirty="0" err="1">
                <a:solidFill>
                  <a:srgbClr val="28607C"/>
                </a:solidFill>
              </a:rPr>
              <a:t>completes</a:t>
            </a:r>
            <a:r>
              <a:rPr lang="it-IT" sz="2400" dirty="0">
                <a:solidFill>
                  <a:srgbClr val="28607C"/>
                </a:solidFill>
              </a:rPr>
              <a:t> the </a:t>
            </a:r>
            <a:r>
              <a:rPr lang="it-IT" sz="2400" dirty="0" err="1">
                <a:solidFill>
                  <a:srgbClr val="28607C"/>
                </a:solidFill>
              </a:rPr>
              <a:t>enrollment</a:t>
            </a:r>
            <a:endParaRPr lang="it-IT" sz="2400" dirty="0">
              <a:solidFill>
                <a:srgbClr val="28607C"/>
              </a:solidFill>
            </a:endParaRPr>
          </a:p>
          <a:p>
            <a:r>
              <a:rPr lang="it-IT" sz="2400" dirty="0">
                <a:solidFill>
                  <a:srgbClr val="28607C"/>
                </a:solidFill>
              </a:rPr>
              <a:t>Steps of the features’ extraction:</a:t>
            </a:r>
          </a:p>
          <a:p>
            <a:pPr lvl="1"/>
            <a:r>
              <a:rPr lang="it-IT" sz="2000" dirty="0" err="1">
                <a:solidFill>
                  <a:srgbClr val="28607C"/>
                </a:solidFill>
              </a:rPr>
              <a:t>Localize</a:t>
            </a:r>
            <a:r>
              <a:rPr lang="it-IT" sz="2000" dirty="0">
                <a:solidFill>
                  <a:srgbClr val="28607C"/>
                </a:solidFill>
              </a:rPr>
              <a:t> and </a:t>
            </a:r>
            <a:r>
              <a:rPr lang="it-IT" sz="2000" dirty="0" err="1">
                <a:solidFill>
                  <a:srgbClr val="28607C"/>
                </a:solidFill>
              </a:rPr>
              <a:t>segment</a:t>
            </a:r>
            <a:r>
              <a:rPr lang="it-IT" sz="2000" dirty="0">
                <a:solidFill>
                  <a:srgbClr val="28607C"/>
                </a:solidFill>
              </a:rPr>
              <a:t> the </a:t>
            </a:r>
            <a:r>
              <a:rPr lang="it-IT" sz="2000" dirty="0" err="1">
                <a:solidFill>
                  <a:srgbClr val="28607C"/>
                </a:solidFill>
              </a:rPr>
              <a:t>ear</a:t>
            </a:r>
            <a:r>
              <a:rPr lang="it-IT" sz="2000" dirty="0">
                <a:solidFill>
                  <a:srgbClr val="28607C"/>
                </a:solidFill>
              </a:rPr>
              <a:t> with </a:t>
            </a:r>
            <a:r>
              <a:rPr lang="it-IT" sz="2000" dirty="0" err="1">
                <a:solidFill>
                  <a:srgbClr val="28607C"/>
                </a:solidFill>
              </a:rPr>
              <a:t>Yolo</a:t>
            </a:r>
            <a:r>
              <a:rPr lang="it-IT" sz="2000" dirty="0">
                <a:solidFill>
                  <a:srgbClr val="28607C"/>
                </a:solidFill>
              </a:rPr>
              <a:t> and </a:t>
            </a:r>
            <a:r>
              <a:rPr lang="it-IT" sz="2000" dirty="0" err="1">
                <a:solidFill>
                  <a:srgbClr val="28607C"/>
                </a:solidFill>
              </a:rPr>
              <a:t>OpenCV</a:t>
            </a:r>
            <a:endParaRPr lang="it-IT" sz="2000" dirty="0">
              <a:solidFill>
                <a:srgbClr val="28607C"/>
              </a:solidFill>
            </a:endParaRPr>
          </a:p>
          <a:p>
            <a:pPr lvl="1"/>
            <a:r>
              <a:rPr lang="it-IT" sz="2000" dirty="0">
                <a:solidFill>
                  <a:srgbClr val="28607C"/>
                </a:solidFill>
              </a:rPr>
              <a:t>Use the </a:t>
            </a:r>
            <a:r>
              <a:rPr lang="it-IT" sz="2000" dirty="0" err="1">
                <a:solidFill>
                  <a:srgbClr val="28607C"/>
                </a:solidFill>
              </a:rPr>
              <a:t>TensorFlow</a:t>
            </a:r>
            <a:r>
              <a:rPr lang="it-IT" sz="2000" dirty="0">
                <a:solidFill>
                  <a:srgbClr val="28607C"/>
                </a:solidFill>
              </a:rPr>
              <a:t> model to </a:t>
            </a:r>
            <a:r>
              <a:rPr lang="it-IT" sz="2000" dirty="0" err="1">
                <a:solidFill>
                  <a:srgbClr val="28607C"/>
                </a:solidFill>
              </a:rPr>
              <a:t>extract</a:t>
            </a:r>
            <a:r>
              <a:rPr lang="it-IT" sz="2000" dirty="0">
                <a:solidFill>
                  <a:srgbClr val="28607C"/>
                </a:solidFill>
              </a:rPr>
              <a:t> the features</a:t>
            </a:r>
          </a:p>
          <a:p>
            <a:pPr lvl="1"/>
            <a:r>
              <a:rPr lang="it-IT" sz="2000" dirty="0">
                <a:solidFill>
                  <a:srgbClr val="28607C"/>
                </a:solidFill>
              </a:rPr>
              <a:t>Store </a:t>
            </a:r>
            <a:r>
              <a:rPr lang="it-IT" sz="2000" dirty="0" err="1">
                <a:solidFill>
                  <a:srgbClr val="28607C"/>
                </a:solidFill>
              </a:rPr>
              <a:t>them</a:t>
            </a:r>
            <a:r>
              <a:rPr lang="it-IT" sz="2000" dirty="0">
                <a:solidFill>
                  <a:srgbClr val="28607C"/>
                </a:solidFill>
              </a:rPr>
              <a:t> </a:t>
            </a:r>
            <a:r>
              <a:rPr lang="it-IT" sz="2000" dirty="0" err="1">
                <a:solidFill>
                  <a:srgbClr val="28607C"/>
                </a:solidFill>
              </a:rPr>
              <a:t>as</a:t>
            </a:r>
            <a:r>
              <a:rPr lang="it-IT" sz="2000" dirty="0">
                <a:solidFill>
                  <a:srgbClr val="28607C"/>
                </a:solidFill>
              </a:rPr>
              <a:t> a </a:t>
            </a:r>
            <a:r>
              <a:rPr lang="it-IT" sz="2000" dirty="0" err="1">
                <a:solidFill>
                  <a:srgbClr val="28607C"/>
                </a:solidFill>
              </a:rPr>
              <a:t>vector</a:t>
            </a:r>
            <a:r>
              <a:rPr lang="it-IT" sz="2000" dirty="0">
                <a:solidFill>
                  <a:srgbClr val="28607C"/>
                </a:solidFill>
              </a:rPr>
              <a:t> in the app</a:t>
            </a:r>
          </a:p>
        </p:txBody>
      </p:sp>
      <p:sp>
        <p:nvSpPr>
          <p:cNvPr id="52" name="Segnaposto contenuto 2">
            <a:extLst>
              <a:ext uri="{FF2B5EF4-FFF2-40B4-BE49-F238E27FC236}">
                <a16:creationId xmlns:a16="http://schemas.microsoft.com/office/drawing/2014/main" id="{ED248789-2D96-470B-B831-DD58A8AD40FB}"/>
              </a:ext>
            </a:extLst>
          </p:cNvPr>
          <p:cNvSpPr txBox="1">
            <a:spLocks/>
          </p:cNvSpPr>
          <p:nvPr/>
        </p:nvSpPr>
        <p:spPr>
          <a:xfrm>
            <a:off x="9159313" y="5943432"/>
            <a:ext cx="2408544" cy="196247"/>
          </a:xfrm>
          <a:prstGeom prst="rect">
            <a:avLst/>
          </a:prstGeom>
          <a:solidFill>
            <a:schemeClr val="bg1"/>
          </a:solidFill>
          <a:effectLst>
            <a:outerShdw blurRad="292100" dist="38100" dir="2700000" algn="tl" rotWithShape="0">
              <a:prstClr val="black">
                <a:alpha val="22000"/>
              </a:prstClr>
            </a:outerShdw>
          </a:effectLst>
        </p:spPr>
        <p:txBody>
          <a:bodyPr vert="horz" lIns="91440" tIns="45720" rIns="91440" bIns="45720" rtlCol="0" anchor="t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sz="1100" i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Screenshot</a:t>
            </a:r>
            <a:r>
              <a:rPr lang="it-IT" sz="11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of the </a:t>
            </a:r>
            <a:r>
              <a:rPr lang="it-IT" sz="1100" i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enrollment</a:t>
            </a:r>
            <a:r>
              <a:rPr lang="it-IT" sz="11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procedure</a:t>
            </a:r>
          </a:p>
        </p:txBody>
      </p:sp>
      <p:pic>
        <p:nvPicPr>
          <p:cNvPr id="4" name="Immagine 3" descr="Immagine che contiene piazza&#10;&#10;Descrizione generata automaticamente">
            <a:extLst>
              <a:ext uri="{FF2B5EF4-FFF2-40B4-BE49-F238E27FC236}">
                <a16:creationId xmlns:a16="http://schemas.microsoft.com/office/drawing/2014/main" id="{2582396F-F9BC-4451-846F-587D289BA3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9313" y="517173"/>
            <a:ext cx="2408544" cy="5218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30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C57E355-5DA7-4B52-8686-58CC54E494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25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7" name="Rectangle 42">
            <a:extLst>
              <a:ext uri="{FF2B5EF4-FFF2-40B4-BE49-F238E27FC236}">
                <a16:creationId xmlns:a16="http://schemas.microsoft.com/office/drawing/2014/main" id="{DCF1FFC3-D020-43C3-8B93-EF6BEFC46D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1912620" y="1929384"/>
            <a:ext cx="8366760" cy="2999232"/>
          </a:xfrm>
          <a:prstGeom prst="rect">
            <a:avLst/>
          </a:prstGeom>
          <a:solidFill>
            <a:schemeClr val="bg1">
              <a:alpha val="89000"/>
            </a:schemeClr>
          </a:solidFill>
          <a:ln w="127000" cap="sq" cmpd="thinThick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36DC16F5-AA12-41C5-ABD8-B73B3CB2F6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66010" y="2242539"/>
            <a:ext cx="7459980" cy="1425924"/>
          </a:xfrm>
        </p:spPr>
        <p:txBody>
          <a:bodyPr>
            <a:normAutofit/>
          </a:bodyPr>
          <a:lstStyle/>
          <a:p>
            <a:r>
              <a:rPr lang="it-IT" sz="5400" dirty="0" err="1"/>
              <a:t>Verification</a:t>
            </a:r>
            <a:endParaRPr lang="it-IT" sz="5400" dirty="0"/>
          </a:p>
        </p:txBody>
      </p:sp>
      <p:cxnSp>
        <p:nvCxnSpPr>
          <p:cNvPr id="48" name="Straight Connector 44">
            <a:extLst>
              <a:ext uri="{FF2B5EF4-FFF2-40B4-BE49-F238E27FC236}">
                <a16:creationId xmlns:a16="http://schemas.microsoft.com/office/drawing/2014/main" id="{16FC4A39-71B0-433B-AB94-CBFFA0DF90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02605" y="3792064"/>
            <a:ext cx="2586790" cy="0"/>
          </a:xfrm>
          <a:prstGeom prst="line">
            <a:avLst/>
          </a:prstGeom>
          <a:ln w="22225">
            <a:solidFill>
              <a:srgbClr val="567D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3694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329</TotalTime>
  <Words>662</Words>
  <Application>Microsoft Office PowerPoint</Application>
  <PresentationFormat>Widescreen</PresentationFormat>
  <Paragraphs>197</Paragraphs>
  <Slides>16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16</vt:i4>
      </vt:variant>
    </vt:vector>
  </HeadingPairs>
  <TitlesOfParts>
    <vt:vector size="21" baseType="lpstr">
      <vt:lpstr>Meiryo</vt:lpstr>
      <vt:lpstr>Arial</vt:lpstr>
      <vt:lpstr>Calibri</vt:lpstr>
      <vt:lpstr>Calibri Light</vt:lpstr>
      <vt:lpstr>Tema di Office</vt:lpstr>
      <vt:lpstr>Ear Verification</vt:lpstr>
      <vt:lpstr>Presentazione standard di PowerPoint</vt:lpstr>
      <vt:lpstr>Models</vt:lpstr>
      <vt:lpstr>Presentazione standard di PowerPoint</vt:lpstr>
      <vt:lpstr>Presentazione standard di PowerPoint</vt:lpstr>
      <vt:lpstr>Presentazione standard di PowerPoint</vt:lpstr>
      <vt:lpstr>Enrollment</vt:lpstr>
      <vt:lpstr>Presentazione standard di PowerPoint</vt:lpstr>
      <vt:lpstr>Verification</vt:lpstr>
      <vt:lpstr>Presentazione standard di PowerPoint</vt:lpstr>
      <vt:lpstr>Presentazione standard di PowerPoint</vt:lpstr>
      <vt:lpstr>Performance evaluation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Ear Verification</dc:title>
  <dc:creator>Antonio D'Orazio</dc:creator>
  <cp:lastModifiedBy>robert adrian minut</cp:lastModifiedBy>
  <cp:revision>8</cp:revision>
  <dcterms:created xsi:type="dcterms:W3CDTF">2022-02-10T13:40:55Z</dcterms:created>
  <dcterms:modified xsi:type="dcterms:W3CDTF">2022-02-10T20:37:55Z</dcterms:modified>
</cp:coreProperties>
</file>